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2" r:id="rId6"/>
    <p:sldId id="264" r:id="rId7"/>
    <p:sldId id="265" r:id="rId8"/>
    <p:sldId id="259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5" r:id="rId17"/>
    <p:sldId id="274" r:id="rId18"/>
    <p:sldId id="276" r:id="rId1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10" autoAdjust="0"/>
  </p:normalViewPr>
  <p:slideViewPr>
    <p:cSldViewPr>
      <p:cViewPr varScale="1">
        <p:scale>
          <a:sx n="88" d="100"/>
          <a:sy n="88" d="100"/>
        </p:scale>
        <p:origin x="-146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459B7-A211-4566-9F7D-537F81ECD391}" type="datetimeFigureOut">
              <a:rPr lang="hr-HR" smtClean="0"/>
              <a:t>17.11.2015.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B7B5-30A3-435D-A96B-7212678C040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6696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459B7-A211-4566-9F7D-537F81ECD391}" type="datetimeFigureOut">
              <a:rPr lang="hr-HR" smtClean="0"/>
              <a:t>17.11.2015.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B7B5-30A3-435D-A96B-7212678C040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93612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459B7-A211-4566-9F7D-537F81ECD391}" type="datetimeFigureOut">
              <a:rPr lang="hr-HR" smtClean="0"/>
              <a:t>17.11.2015.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B7B5-30A3-435D-A96B-7212678C040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79269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459B7-A211-4566-9F7D-537F81ECD391}" type="datetimeFigureOut">
              <a:rPr lang="hr-HR" smtClean="0"/>
              <a:t>17.11.2015.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B7B5-30A3-435D-A96B-7212678C040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24515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459B7-A211-4566-9F7D-537F81ECD391}" type="datetimeFigureOut">
              <a:rPr lang="hr-HR" smtClean="0"/>
              <a:t>17.11.2015.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B7B5-30A3-435D-A96B-7212678C040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32508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459B7-A211-4566-9F7D-537F81ECD391}" type="datetimeFigureOut">
              <a:rPr lang="hr-HR" smtClean="0"/>
              <a:t>17.11.2015.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B7B5-30A3-435D-A96B-7212678C040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63443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459B7-A211-4566-9F7D-537F81ECD391}" type="datetimeFigureOut">
              <a:rPr lang="hr-HR" smtClean="0"/>
              <a:t>17.11.2015.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B7B5-30A3-435D-A96B-7212678C040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3201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459B7-A211-4566-9F7D-537F81ECD391}" type="datetimeFigureOut">
              <a:rPr lang="hr-HR" smtClean="0"/>
              <a:t>17.11.2015.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B7B5-30A3-435D-A96B-7212678C040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71266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459B7-A211-4566-9F7D-537F81ECD391}" type="datetimeFigureOut">
              <a:rPr lang="hr-HR" smtClean="0"/>
              <a:t>17.11.2015.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B7B5-30A3-435D-A96B-7212678C040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10098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459B7-A211-4566-9F7D-537F81ECD391}" type="datetimeFigureOut">
              <a:rPr lang="hr-HR" smtClean="0"/>
              <a:t>17.11.2015.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B7B5-30A3-435D-A96B-7212678C040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81665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459B7-A211-4566-9F7D-537F81ECD391}" type="datetimeFigureOut">
              <a:rPr lang="hr-HR" smtClean="0"/>
              <a:t>17.11.2015.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B7B5-30A3-435D-A96B-7212678C040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86377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459B7-A211-4566-9F7D-537F81ECD391}" type="datetimeFigureOut">
              <a:rPr lang="hr-HR" smtClean="0"/>
              <a:t>17.11.2015.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EB7B5-30A3-435D-A96B-7212678C040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92602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79512" y="116632"/>
            <a:ext cx="8784976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3500" dirty="0">
                <a:solidFill>
                  <a:schemeClr val="bg1"/>
                </a:solidFill>
                <a:latin typeface="Corbel" panose="020B0503020204020204" pitchFamily="34" charset="0"/>
              </a:rPr>
              <a:t>o</a:t>
            </a:r>
            <a:r>
              <a:rPr lang="hr-HR" sz="3500" dirty="0" smtClean="0">
                <a:solidFill>
                  <a:schemeClr val="bg1"/>
                </a:solidFill>
                <a:latin typeface="Corbel" panose="020B0503020204020204" pitchFamily="34" charset="0"/>
              </a:rPr>
              <a:t>d zapuštene starine...</a:t>
            </a:r>
            <a:endParaRPr lang="hr-HR" sz="35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1026" name="Picture 2" descr="C:\Users\VMP Design\Documents\MY DESKTOP\BETINA\REKONSTRUKCIJA - SLIKE PRIJE I POSLIJE\prije\vmp design1 - prije rekonstrukcije (8)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4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179512" y="3501008"/>
            <a:ext cx="8784976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r-HR" sz="3500" dirty="0" smtClean="0">
                <a:solidFill>
                  <a:schemeClr val="bg1"/>
                </a:solidFill>
                <a:latin typeface="Corbel" panose="020B0503020204020204" pitchFamily="34" charset="0"/>
              </a:rPr>
              <a:t>...do atraktivne autohtone vile</a:t>
            </a:r>
            <a:endParaRPr lang="hr-HR" sz="35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1027" name="Picture 3" descr="C:\Users\VMP Design\Documents\MY DESKTOP\BETINA\REKONSTRUKCIJA - SLIKE PRIJE I POSLIJE\poslije\vmp design1 - poslije rekonstrukcije (2).jp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7072"/>
            <a:ext cx="9144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0" y="6597072"/>
            <a:ext cx="9144000" cy="260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000" dirty="0" smtClean="0">
                <a:solidFill>
                  <a:schemeClr val="bg1"/>
                </a:solidFill>
                <a:latin typeface="Corbel" panose="020B0503020204020204" pitchFamily="34" charset="0"/>
              </a:rPr>
              <a:t>by </a:t>
            </a:r>
            <a:r>
              <a:rPr lang="hr-HR" sz="1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VMP Design®</a:t>
            </a:r>
            <a:endParaRPr lang="hr-HR" sz="10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54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79512" y="116632"/>
            <a:ext cx="8784976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Tx/>
              <a:buChar char="-"/>
            </a:pPr>
            <a:r>
              <a:rPr lang="hr-HR" sz="3500" dirty="0">
                <a:solidFill>
                  <a:schemeClr val="bg1"/>
                </a:solidFill>
                <a:latin typeface="Corbel" panose="020B0503020204020204" pitchFamily="34" charset="0"/>
              </a:rPr>
              <a:t>p</a:t>
            </a:r>
            <a:r>
              <a:rPr lang="hr-HR" sz="3500" dirty="0" smtClean="0">
                <a:solidFill>
                  <a:schemeClr val="bg1"/>
                </a:solidFill>
                <a:latin typeface="Corbel" panose="020B0503020204020204" pitchFamily="34" charset="0"/>
              </a:rPr>
              <a:t>ristup restauraciji – objekt 1 </a:t>
            </a:r>
          </a:p>
          <a:p>
            <a:pPr algn="l"/>
            <a:endParaRPr lang="hr-HR" sz="350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457200" indent="-457200" algn="l">
              <a:buFontTx/>
              <a:buChar char="-"/>
            </a:pPr>
            <a:endParaRPr lang="hr-HR" sz="350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457200" indent="-457200" algn="l">
              <a:buFontTx/>
              <a:buChar char="-"/>
            </a:pPr>
            <a:endParaRPr lang="hr-HR" sz="350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457200" indent="-457200" algn="l">
              <a:buFontTx/>
              <a:buChar char="-"/>
            </a:pPr>
            <a:endParaRPr lang="hr-HR" sz="35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0" y="6597072"/>
            <a:ext cx="9144000" cy="260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000" dirty="0" smtClean="0">
                <a:solidFill>
                  <a:schemeClr val="bg1"/>
                </a:solidFill>
                <a:latin typeface="Corbel" panose="020B0503020204020204" pitchFamily="34" charset="0"/>
              </a:rPr>
              <a:t>by </a:t>
            </a:r>
            <a:r>
              <a:rPr lang="hr-HR" sz="1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VMP Design®</a:t>
            </a:r>
            <a:endParaRPr lang="hr-HR" sz="10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35427" y="836712"/>
            <a:ext cx="1356253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500" dirty="0">
                <a:solidFill>
                  <a:schemeClr val="bg1"/>
                </a:solidFill>
                <a:latin typeface="Corbel" panose="020B0503020204020204" pitchFamily="34" charset="0"/>
              </a:rPr>
              <a:t>p</a:t>
            </a:r>
            <a:r>
              <a:rPr lang="hr-HR" sz="2500" dirty="0" smtClean="0">
                <a:solidFill>
                  <a:schemeClr val="bg1"/>
                </a:solidFill>
                <a:latin typeface="Corbel" panose="020B0503020204020204" pitchFamily="34" charset="0"/>
              </a:rPr>
              <a:t>rije: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4716016" y="836712"/>
            <a:ext cx="1656184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500" dirty="0">
                <a:solidFill>
                  <a:schemeClr val="bg1"/>
                </a:solidFill>
                <a:latin typeface="Corbel" panose="020B0503020204020204" pitchFamily="34" charset="0"/>
              </a:rPr>
              <a:t>p</a:t>
            </a:r>
            <a:r>
              <a:rPr lang="hr-HR" sz="2500" dirty="0" smtClean="0">
                <a:solidFill>
                  <a:schemeClr val="bg1"/>
                </a:solidFill>
                <a:latin typeface="Corbel" panose="020B0503020204020204" pitchFamily="34" charset="0"/>
              </a:rPr>
              <a:t>oslije:</a:t>
            </a:r>
          </a:p>
        </p:txBody>
      </p:sp>
      <p:pic>
        <p:nvPicPr>
          <p:cNvPr id="2" name="Picture 2" descr="C:\Users\VMP Design\Desktop\VMP DESIGN - REKONSTRUKCIJE I PROJEKTI 2013-2014\Colledani i VMP Design WEB 2014\murter foto za web\vmp design2 - 1. ruina - prije rekonstrukcije (3)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00175"/>
            <a:ext cx="3420000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VMP Design\Desktop\VMP DESIGN - REKONSTRUKCIJE I PROJEKTI 2013-2014\Colledani i VMP Design WEB 2014\murter foto za web\VMD Design Home Murter (3).jp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312" y="1332960"/>
            <a:ext cx="3420000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VMP Design\Desktop\VMP DESIGN - REKONSTRUKCIJE I PROJEKTI 2013-2014\Colledani i VMP Design WEB 2014\murter foto za web\vmp design2 - 1. ruina - prije rekonstrukcije (5).jpg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88" y="4001166"/>
            <a:ext cx="3420000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VMP Design\Documents\MY DESKTOP\WOLFGANG STOTZEL - MURTER\MURTER 5mj2013\IMG_0487.JPG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857" y="4001166"/>
            <a:ext cx="3420000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85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79512" y="116632"/>
            <a:ext cx="8784976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Tx/>
              <a:buChar char="-"/>
            </a:pPr>
            <a:r>
              <a:rPr lang="hr-HR" sz="3500" dirty="0">
                <a:solidFill>
                  <a:schemeClr val="bg1"/>
                </a:solidFill>
                <a:latin typeface="Corbel" panose="020B0503020204020204" pitchFamily="34" charset="0"/>
              </a:rPr>
              <a:t>p</a:t>
            </a:r>
            <a:r>
              <a:rPr lang="hr-HR" sz="3500" dirty="0" smtClean="0">
                <a:solidFill>
                  <a:schemeClr val="bg1"/>
                </a:solidFill>
                <a:latin typeface="Corbel" panose="020B0503020204020204" pitchFamily="34" charset="0"/>
              </a:rPr>
              <a:t>ristup restauraciji – objekt 1</a:t>
            </a:r>
          </a:p>
          <a:p>
            <a:pPr algn="l"/>
            <a:endParaRPr lang="hr-HR" sz="350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457200" indent="-457200" algn="l">
              <a:buFontTx/>
              <a:buChar char="-"/>
            </a:pPr>
            <a:endParaRPr lang="hr-HR" sz="350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457200" indent="-457200" algn="l">
              <a:buFontTx/>
              <a:buChar char="-"/>
            </a:pPr>
            <a:endParaRPr lang="hr-HR" sz="350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457200" indent="-457200" algn="l">
              <a:buFontTx/>
              <a:buChar char="-"/>
            </a:pPr>
            <a:endParaRPr lang="hr-HR" sz="35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0" y="6597072"/>
            <a:ext cx="9144000" cy="260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000" dirty="0" smtClean="0">
                <a:solidFill>
                  <a:schemeClr val="bg1"/>
                </a:solidFill>
                <a:latin typeface="Corbel" panose="020B0503020204020204" pitchFamily="34" charset="0"/>
              </a:rPr>
              <a:t>by </a:t>
            </a:r>
            <a:r>
              <a:rPr lang="hr-HR" sz="1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VMP Design®</a:t>
            </a:r>
            <a:endParaRPr lang="hr-HR" sz="10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3074" name="Picture 2" descr="C:\Users\VMP Design\Desktop\VMP DESIGN - REKONSTRUKCIJE I PROJEKTI 2013-2014\Colledani i VMP Design WEB 2014\murter foto za web\VMD Design Home Murter (2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2376264" cy="35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VMP Design\Documents\MY DESKTOP\WOLFGANG STOTZEL - MURTER\MURTER 5mj2013\IMG_05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1" y="838267"/>
            <a:ext cx="2420651" cy="355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VMP Design\Desktop\VMP DESIGN - REKONSTRUKCIJE I PROJEKTI 2013-2014\Colledani i VMP Design WEB 2014\murter foto za web\VMD Design Home Murter (76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306" y="4552188"/>
            <a:ext cx="2391136" cy="182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VMP Design\Desktop\VMP DESIGN - REKONSTRUKCIJE I PROJEKTI 2013-2014\Colledani i VMP Design WEB 2014\murter foto za web\VMD Design Home Murter (16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00" y="4533662"/>
            <a:ext cx="2374776" cy="1847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VMP Design\Documents\MY DESKTOP\WOLFGANG STOTZEL - MURTER\MURTER 5mj2013\mur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181" y="3428999"/>
            <a:ext cx="1765697" cy="295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VMP Design\Desktop\VMP DESIGN - REKONSTRUKCIJE I PROJEKTI 2013-2014\Murter - Wolfgang - Fotogalerija 7.mj.2013. za internet\VMP Design home - Staro selo - Murter (3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499" y="3428999"/>
            <a:ext cx="1778699" cy="295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ubtitle 2"/>
          <p:cNvSpPr txBox="1">
            <a:spLocks/>
          </p:cNvSpPr>
          <p:nvPr/>
        </p:nvSpPr>
        <p:spPr>
          <a:xfrm>
            <a:off x="5106552" y="844418"/>
            <a:ext cx="4010336" cy="2584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1400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hr-HR" sz="1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predmet zahvata:</a:t>
            </a:r>
          </a:p>
          <a:p>
            <a:pPr marL="285750" indent="-285750" algn="l">
              <a:buFontTx/>
              <a:buChar char="-"/>
            </a:pPr>
            <a:r>
              <a:rPr lang="hr-HR" sz="1400" dirty="0" smtClean="0">
                <a:solidFill>
                  <a:schemeClr val="bg1"/>
                </a:solidFill>
                <a:latin typeface="Corbel" panose="020B0503020204020204" pitchFamily="34" charset="0"/>
              </a:rPr>
              <a:t>kuća i štala – spojeni objekti </a:t>
            </a:r>
            <a:r>
              <a:rPr lang="hr-HR" sz="1400" dirty="0">
                <a:solidFill>
                  <a:schemeClr val="bg1"/>
                </a:solidFill>
                <a:latin typeface="Corbel" panose="020B0503020204020204" pitchFamily="34" charset="0"/>
              </a:rPr>
              <a:t>cca 8</a:t>
            </a:r>
            <a:r>
              <a:rPr lang="hr-HR" sz="1400" dirty="0" smtClean="0">
                <a:solidFill>
                  <a:schemeClr val="bg1"/>
                </a:solidFill>
                <a:latin typeface="Corbel" panose="020B0503020204020204" pitchFamily="34" charset="0"/>
              </a:rPr>
              <a:t>0,00 m2 NKP kroz 2 etaže</a:t>
            </a:r>
          </a:p>
          <a:p>
            <a:pPr marL="285750" indent="-285750" algn="l">
              <a:buFontTx/>
              <a:buChar char="-"/>
            </a:pPr>
            <a:r>
              <a:rPr lang="hr-HR" sz="1400" dirty="0">
                <a:solidFill>
                  <a:schemeClr val="bg1"/>
                </a:solidFill>
                <a:latin typeface="Corbel" panose="020B0503020204020204" pitchFamily="34" charset="0"/>
              </a:rPr>
              <a:t>d</a:t>
            </a:r>
            <a:r>
              <a:rPr lang="hr-HR" sz="1400" dirty="0" smtClean="0">
                <a:solidFill>
                  <a:schemeClr val="bg1"/>
                </a:solidFill>
                <a:latin typeface="Corbel" panose="020B0503020204020204" pitchFamily="34" charset="0"/>
              </a:rPr>
              <a:t>imenzija 7,50 x 2,70 m </a:t>
            </a:r>
          </a:p>
          <a:p>
            <a:pPr algn="l"/>
            <a:r>
              <a:rPr lang="hr-HR" sz="1400" b="1" dirty="0">
                <a:solidFill>
                  <a:schemeClr val="bg1"/>
                </a:solidFill>
                <a:latin typeface="Corbel" panose="020B0503020204020204" pitchFamily="34" charset="0"/>
              </a:rPr>
              <a:t>r</a:t>
            </a:r>
            <a:r>
              <a:rPr lang="hr-HR" sz="1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ezultat:</a:t>
            </a:r>
          </a:p>
          <a:p>
            <a:pPr algn="l"/>
            <a:r>
              <a:rPr lang="hr-HR" sz="1400" dirty="0" smtClean="0">
                <a:solidFill>
                  <a:schemeClr val="bg1"/>
                </a:solidFill>
                <a:latin typeface="Corbel" panose="020B0503020204020204" pitchFamily="34" charset="0"/>
              </a:rPr>
              <a:t>- </a:t>
            </a:r>
            <a:r>
              <a:rPr lang="hr-HR" sz="1400" dirty="0">
                <a:solidFill>
                  <a:schemeClr val="bg1"/>
                </a:solidFill>
                <a:latin typeface="Corbel" panose="020B0503020204020204" pitchFamily="34" charset="0"/>
              </a:rPr>
              <a:t>k</a:t>
            </a:r>
            <a:r>
              <a:rPr lang="en-US" sz="1400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uća</a:t>
            </a:r>
            <a:r>
              <a:rPr lang="en-US" sz="1400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</a:rPr>
              <a:t>za </a:t>
            </a:r>
            <a:r>
              <a:rPr lang="en-US" sz="1400" dirty="0" err="1">
                <a:solidFill>
                  <a:schemeClr val="bg1"/>
                </a:solidFill>
                <a:latin typeface="Corbel" panose="020B0503020204020204" pitchFamily="34" charset="0"/>
              </a:rPr>
              <a:t>najam</a:t>
            </a:r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</a:rPr>
              <a:t> za 4 </a:t>
            </a:r>
            <a:r>
              <a:rPr lang="en-US" sz="1400" dirty="0" err="1">
                <a:solidFill>
                  <a:schemeClr val="bg1"/>
                </a:solidFill>
                <a:latin typeface="Corbel" panose="020B0503020204020204" pitchFamily="34" charset="0"/>
              </a:rPr>
              <a:t>osobe</a:t>
            </a:r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orbel" panose="020B0503020204020204" pitchFamily="34" charset="0"/>
              </a:rPr>
              <a:t>koja</a:t>
            </a:r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</a:rPr>
              <a:t> se </a:t>
            </a:r>
            <a:r>
              <a:rPr lang="en-US" sz="1400" dirty="0" err="1">
                <a:solidFill>
                  <a:schemeClr val="bg1"/>
                </a:solidFill>
                <a:latin typeface="Corbel" panose="020B0503020204020204" pitchFamily="34" charset="0"/>
              </a:rPr>
              <a:t>sastoji</a:t>
            </a:r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</a:rPr>
              <a:t> od:</a:t>
            </a:r>
            <a:endParaRPr lang="hr-HR" sz="1400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l"/>
            <a:r>
              <a:rPr lang="en-US" sz="1400" dirty="0" err="1">
                <a:solidFill>
                  <a:schemeClr val="bg1"/>
                </a:solidFill>
                <a:latin typeface="Corbel" panose="020B0503020204020204" pitchFamily="34" charset="0"/>
              </a:rPr>
              <a:t>Prizemlja</a:t>
            </a:r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</a:rPr>
              <a:t> – </a:t>
            </a:r>
            <a:r>
              <a:rPr lang="hr-HR" sz="1400" dirty="0" smtClean="0">
                <a:solidFill>
                  <a:schemeClr val="bg1"/>
                </a:solidFill>
                <a:latin typeface="Corbel" panose="020B0503020204020204" pitchFamily="34" charset="0"/>
              </a:rPr>
              <a:t>kuhinja, blagovaonica, </a:t>
            </a:r>
            <a:r>
              <a:rPr lang="en-US" sz="1400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dnevni</a:t>
            </a:r>
            <a:r>
              <a:rPr lang="en-US" sz="1400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orbel" panose="020B0503020204020204" pitchFamily="34" charset="0"/>
              </a:rPr>
              <a:t>boravak</a:t>
            </a:r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orbel" panose="020B0503020204020204" pitchFamily="34" charset="0"/>
              </a:rPr>
              <a:t>sa</a:t>
            </a:r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hr-HR" sz="1400" dirty="0" smtClean="0">
                <a:solidFill>
                  <a:schemeClr val="bg1"/>
                </a:solidFill>
                <a:latin typeface="Corbel" panose="020B0503020204020204" pitchFamily="34" charset="0"/>
              </a:rPr>
              <a:t>kaminom, spavaća soba</a:t>
            </a:r>
            <a:r>
              <a:rPr lang="en-US" sz="1400" dirty="0" smtClean="0">
                <a:solidFill>
                  <a:schemeClr val="bg1"/>
                </a:solidFill>
                <a:latin typeface="Corbel" panose="020B0503020204020204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Corbel" panose="020B0503020204020204" pitchFamily="34" charset="0"/>
              </a:rPr>
              <a:t>wc</a:t>
            </a:r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orbel" panose="020B0503020204020204" pitchFamily="34" charset="0"/>
              </a:rPr>
              <a:t>i</a:t>
            </a:r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orbel" panose="020B0503020204020204" pitchFamily="34" charset="0"/>
              </a:rPr>
              <a:t>kupaonicu</a:t>
            </a:r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</a:rPr>
              <a:t>,</a:t>
            </a:r>
            <a:endParaRPr lang="hr-HR" sz="1400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l"/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</a:rPr>
              <a:t>1. kata - </a:t>
            </a:r>
            <a:r>
              <a:rPr lang="en-US" sz="1400" dirty="0" err="1">
                <a:solidFill>
                  <a:schemeClr val="bg1"/>
                </a:solidFill>
                <a:latin typeface="Corbel" panose="020B0503020204020204" pitchFamily="34" charset="0"/>
              </a:rPr>
              <a:t>spavaća</a:t>
            </a:r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</a:rPr>
              <a:t> soba s </a:t>
            </a:r>
            <a:r>
              <a:rPr lang="en-US" sz="1400" dirty="0" err="1">
                <a:solidFill>
                  <a:schemeClr val="bg1"/>
                </a:solidFill>
                <a:latin typeface="Corbel" panose="020B0503020204020204" pitchFamily="34" charset="0"/>
              </a:rPr>
              <a:t>kupaonicom</a:t>
            </a:r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orbel" panose="020B0503020204020204" pitchFamily="34" charset="0"/>
              </a:rPr>
              <a:t>i</a:t>
            </a:r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orbel" panose="020B0503020204020204" pitchFamily="34" charset="0"/>
              </a:rPr>
              <a:t>saunom</a:t>
            </a:r>
            <a:r>
              <a:rPr lang="en-US" sz="1400" dirty="0" smtClean="0">
                <a:solidFill>
                  <a:schemeClr val="bg1"/>
                </a:solidFill>
                <a:latin typeface="Corbel" panose="020B0503020204020204" pitchFamily="34" charset="0"/>
              </a:rPr>
              <a:t>,</a:t>
            </a:r>
            <a:r>
              <a:rPr lang="hr-HR" sz="1400" dirty="0" smtClean="0">
                <a:solidFill>
                  <a:schemeClr val="bg1"/>
                </a:solidFill>
                <a:latin typeface="Corbel" panose="020B0503020204020204" pitchFamily="34" charset="0"/>
              </a:rPr>
              <a:t> velika terasa sa verandom.</a:t>
            </a:r>
            <a:endParaRPr lang="hr-HR" sz="1400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l"/>
            <a:endParaRPr lang="hr-HR" sz="1400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l"/>
            <a:endParaRPr lang="hr-HR" sz="140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l"/>
            <a:endParaRPr lang="hr-HR" sz="350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457200" indent="-457200" algn="l">
              <a:buFontTx/>
              <a:buChar char="-"/>
            </a:pPr>
            <a:endParaRPr lang="hr-HR" sz="350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457200" indent="-457200" algn="l">
              <a:buFontTx/>
              <a:buChar char="-"/>
            </a:pPr>
            <a:endParaRPr lang="hr-HR" sz="350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457200" indent="-457200" algn="l">
              <a:buFontTx/>
              <a:buChar char="-"/>
            </a:pPr>
            <a:endParaRPr lang="hr-HR" sz="35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85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79512" y="116632"/>
            <a:ext cx="8784976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Tx/>
              <a:buChar char="-"/>
            </a:pPr>
            <a:r>
              <a:rPr lang="hr-HR" sz="3500" dirty="0">
                <a:solidFill>
                  <a:schemeClr val="bg1"/>
                </a:solidFill>
                <a:latin typeface="Corbel" panose="020B0503020204020204" pitchFamily="34" charset="0"/>
              </a:rPr>
              <a:t>p</a:t>
            </a:r>
            <a:r>
              <a:rPr lang="hr-HR" sz="3500" dirty="0" smtClean="0">
                <a:solidFill>
                  <a:schemeClr val="bg1"/>
                </a:solidFill>
                <a:latin typeface="Corbel" panose="020B0503020204020204" pitchFamily="34" charset="0"/>
              </a:rPr>
              <a:t>ristup restauraciji – objekt 2</a:t>
            </a:r>
          </a:p>
          <a:p>
            <a:pPr algn="l"/>
            <a:endParaRPr lang="hr-HR" sz="350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457200" indent="-457200" algn="l">
              <a:buFontTx/>
              <a:buChar char="-"/>
            </a:pPr>
            <a:endParaRPr lang="hr-HR" sz="350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457200" indent="-457200" algn="l">
              <a:buFontTx/>
              <a:buChar char="-"/>
            </a:pPr>
            <a:endParaRPr lang="hr-HR" sz="350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457200" indent="-457200" algn="l">
              <a:buFontTx/>
              <a:buChar char="-"/>
            </a:pPr>
            <a:endParaRPr lang="hr-HR" sz="35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0" y="6597072"/>
            <a:ext cx="9144000" cy="260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000" dirty="0" smtClean="0">
                <a:solidFill>
                  <a:schemeClr val="bg1"/>
                </a:solidFill>
                <a:latin typeface="Corbel" panose="020B0503020204020204" pitchFamily="34" charset="0"/>
              </a:rPr>
              <a:t>by </a:t>
            </a:r>
            <a:r>
              <a:rPr lang="hr-HR" sz="1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VMP Design®</a:t>
            </a:r>
            <a:endParaRPr lang="hr-HR" sz="10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35427" y="836712"/>
            <a:ext cx="1356253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500" dirty="0">
                <a:solidFill>
                  <a:schemeClr val="bg1"/>
                </a:solidFill>
                <a:latin typeface="Corbel" panose="020B0503020204020204" pitchFamily="34" charset="0"/>
              </a:rPr>
              <a:t>p</a:t>
            </a:r>
            <a:r>
              <a:rPr lang="hr-HR" sz="2500" dirty="0" smtClean="0">
                <a:solidFill>
                  <a:schemeClr val="bg1"/>
                </a:solidFill>
                <a:latin typeface="Corbel" panose="020B0503020204020204" pitchFamily="34" charset="0"/>
              </a:rPr>
              <a:t>rije: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4716016" y="836712"/>
            <a:ext cx="1656184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500" dirty="0">
                <a:solidFill>
                  <a:schemeClr val="bg1"/>
                </a:solidFill>
                <a:latin typeface="Corbel" panose="020B0503020204020204" pitchFamily="34" charset="0"/>
              </a:rPr>
              <a:t>p</a:t>
            </a:r>
            <a:r>
              <a:rPr lang="hr-HR" sz="2500" dirty="0" smtClean="0">
                <a:solidFill>
                  <a:schemeClr val="bg1"/>
                </a:solidFill>
                <a:latin typeface="Corbel" panose="020B0503020204020204" pitchFamily="34" charset="0"/>
              </a:rPr>
              <a:t>oslije:</a:t>
            </a:r>
          </a:p>
        </p:txBody>
      </p:sp>
      <p:pic>
        <p:nvPicPr>
          <p:cNvPr id="4098" name="Picture 2" descr="C:\Users\VMP Design\Desktop\VMP DESIGN - REKONSTRUKCIJE I PROJEKTI 2013-2014\VMP DESIGN RUINE - KATALOG I PRIJE I POSLIJE\BETINA\prije rekonstrukcije (8)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3420000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VMP Design\Desktop\VMP DESIGN - REKONSTRUKCIJE I PROJEKTI 2013-2014\VMP DESIGN RUINE - KATALOG I PRIJE I POSLIJE\BETINA\prije rekonstrukcije (6).JP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69320"/>
            <a:ext cx="3420000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VMP Design\Desktop\VMP DESIGN - REKONSTRUKCIJE I PROJEKTI 2013-2014\VMP DESIGN RUINE - KATALOG I PRIJE I POSLIJE\BETINA\poslije rekonstrukcije (9).JPG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416" y="3981963"/>
            <a:ext cx="3420000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VMP Design\Desktop\VMP DESIGN - REKONSTRUKCIJE I PROJEKTI 2013-2014\VMP DESIGN RUINE - KATALOG I PRIJE I POSLIJE\BETINA\poslije rekonstrukcije (2).jpg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210" y="1324067"/>
            <a:ext cx="3420000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1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79512" y="116632"/>
            <a:ext cx="8784976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Tx/>
              <a:buChar char="-"/>
            </a:pPr>
            <a:r>
              <a:rPr lang="hr-HR" sz="3500" dirty="0">
                <a:solidFill>
                  <a:schemeClr val="bg1"/>
                </a:solidFill>
                <a:latin typeface="Corbel" panose="020B0503020204020204" pitchFamily="34" charset="0"/>
              </a:rPr>
              <a:t>p</a:t>
            </a:r>
            <a:r>
              <a:rPr lang="hr-HR" sz="3500" dirty="0" smtClean="0">
                <a:solidFill>
                  <a:schemeClr val="bg1"/>
                </a:solidFill>
                <a:latin typeface="Corbel" panose="020B0503020204020204" pitchFamily="34" charset="0"/>
              </a:rPr>
              <a:t>ristup restauraciji – objekt 2</a:t>
            </a:r>
          </a:p>
          <a:p>
            <a:pPr algn="l"/>
            <a:endParaRPr lang="hr-HR" sz="350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457200" indent="-457200" algn="l">
              <a:buFontTx/>
              <a:buChar char="-"/>
            </a:pPr>
            <a:endParaRPr lang="hr-HR" sz="350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457200" indent="-457200" algn="l">
              <a:buFontTx/>
              <a:buChar char="-"/>
            </a:pPr>
            <a:endParaRPr lang="hr-HR" sz="350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457200" indent="-457200" algn="l">
              <a:buFontTx/>
              <a:buChar char="-"/>
            </a:pPr>
            <a:endParaRPr lang="hr-HR" sz="35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0" y="6597072"/>
            <a:ext cx="9144000" cy="260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000" dirty="0" smtClean="0">
                <a:solidFill>
                  <a:schemeClr val="bg1"/>
                </a:solidFill>
                <a:latin typeface="Corbel" panose="020B0503020204020204" pitchFamily="34" charset="0"/>
              </a:rPr>
              <a:t>by </a:t>
            </a:r>
            <a:r>
              <a:rPr lang="hr-HR" sz="1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VMP Design®</a:t>
            </a:r>
            <a:endParaRPr lang="hr-HR" sz="10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35427" y="836712"/>
            <a:ext cx="1356253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500" dirty="0">
                <a:solidFill>
                  <a:schemeClr val="bg1"/>
                </a:solidFill>
                <a:latin typeface="Corbel" panose="020B0503020204020204" pitchFamily="34" charset="0"/>
              </a:rPr>
              <a:t>p</a:t>
            </a:r>
            <a:r>
              <a:rPr lang="hr-HR" sz="2500" dirty="0" smtClean="0">
                <a:solidFill>
                  <a:schemeClr val="bg1"/>
                </a:solidFill>
                <a:latin typeface="Corbel" panose="020B0503020204020204" pitchFamily="34" charset="0"/>
              </a:rPr>
              <a:t>rije: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4716016" y="836712"/>
            <a:ext cx="1656184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500" dirty="0">
                <a:solidFill>
                  <a:schemeClr val="bg1"/>
                </a:solidFill>
                <a:latin typeface="Corbel" panose="020B0503020204020204" pitchFamily="34" charset="0"/>
              </a:rPr>
              <a:t>p</a:t>
            </a:r>
            <a:r>
              <a:rPr lang="hr-HR" sz="2500" dirty="0" smtClean="0">
                <a:solidFill>
                  <a:schemeClr val="bg1"/>
                </a:solidFill>
                <a:latin typeface="Corbel" panose="020B0503020204020204" pitchFamily="34" charset="0"/>
              </a:rPr>
              <a:t>oslije:</a:t>
            </a:r>
          </a:p>
        </p:txBody>
      </p:sp>
      <p:pic>
        <p:nvPicPr>
          <p:cNvPr id="6146" name="Picture 2" descr="C:\Users\VMP Design\Desktop\VMP DESIGN - REKONSTRUKCIJE I PROJEKTI 2013-2014\Colledani i VMP Design WEB 2014\betina foto za web\VMP Design reconstruction stone house Betina (1).jpe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416" y="1340768"/>
            <a:ext cx="3420000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VMP Design\Desktop\VMP DESIGN - REKONSTRUKCIJE I PROJEKTI 2013-2014\Colledani i VMP Design WEB 2014\betina foto za web\VMP Design reconstruction stone house Betina (8).JP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3420000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VMP Design\Desktop\VMP DESIGN - REKONSTRUKCIJE I PROJEKTI 2013-2014\Colledani i VMP Design WEB 2014\betina foto za web\VMP Design reconstruction stone house Betina (13).jpg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416" y="4005064"/>
            <a:ext cx="3420000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VMP Design\Desktop\VMP DESIGN - REKONSTRUKCIJE I PROJEKTI 2013-2014\VMP DESIGN RUINE - KATALOG I PRIJE I POSLIJE\BETINA\prije rekonstrukcije (4).JPG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52" y="3954151"/>
            <a:ext cx="3420000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45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79512" y="116632"/>
            <a:ext cx="8784976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Tx/>
              <a:buChar char="-"/>
            </a:pPr>
            <a:r>
              <a:rPr lang="hr-HR" sz="3500" dirty="0">
                <a:solidFill>
                  <a:schemeClr val="bg1"/>
                </a:solidFill>
                <a:latin typeface="Corbel" panose="020B0503020204020204" pitchFamily="34" charset="0"/>
              </a:rPr>
              <a:t>p</a:t>
            </a:r>
            <a:r>
              <a:rPr lang="hr-HR" sz="3500" dirty="0" smtClean="0">
                <a:solidFill>
                  <a:schemeClr val="bg1"/>
                </a:solidFill>
                <a:latin typeface="Corbel" panose="020B0503020204020204" pitchFamily="34" charset="0"/>
              </a:rPr>
              <a:t>ristup restauraciji – objekt 2</a:t>
            </a:r>
          </a:p>
          <a:p>
            <a:pPr algn="l"/>
            <a:endParaRPr lang="hr-HR" sz="350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457200" indent="-457200" algn="l">
              <a:buFontTx/>
              <a:buChar char="-"/>
            </a:pPr>
            <a:endParaRPr lang="hr-HR" sz="350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457200" indent="-457200" algn="l">
              <a:buFontTx/>
              <a:buChar char="-"/>
            </a:pPr>
            <a:endParaRPr lang="hr-HR" sz="350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457200" indent="-457200" algn="l">
              <a:buFontTx/>
              <a:buChar char="-"/>
            </a:pPr>
            <a:endParaRPr lang="hr-HR" sz="35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0" y="6597072"/>
            <a:ext cx="9144000" cy="260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000" dirty="0" smtClean="0">
                <a:solidFill>
                  <a:schemeClr val="bg1"/>
                </a:solidFill>
                <a:latin typeface="Corbel" panose="020B0503020204020204" pitchFamily="34" charset="0"/>
              </a:rPr>
              <a:t>by </a:t>
            </a:r>
            <a:r>
              <a:rPr lang="hr-HR" sz="1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VMP Design®</a:t>
            </a:r>
            <a:endParaRPr lang="hr-HR" sz="10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7171" name="Picture 3" descr="C:\Users\VMP Design\Desktop\VMP DESIGN - REKONSTRUKCIJE I PROJEKTI 2013-2014\Colledani i VMP Design WEB 2014\betina foto za web\VMP Design reconstruction stone house Betina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381" y="3436602"/>
            <a:ext cx="1776497" cy="284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VMP Design\Desktop\VMP DESIGN - REKONSTRUKCIJE I PROJEKTI 2013-2014\Colledani i VMP Design WEB 2014\betina foto za web\VMP Design reconstruction stone house Betina (2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799" y="3436602"/>
            <a:ext cx="1815827" cy="284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VMP Design\Desktop\VMP DESIGN - REKONSTRUKCIJE I PROJEKTI 2013-2014\Colledani i VMP Design WEB 2014\betina foto za web\VMP Design reconstruction stone house Betina (3)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62" y="836710"/>
            <a:ext cx="2389314" cy="355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C:\Users\VMP Design\Desktop\VMP DESIGN - REKONSTRUKCIJE I PROJEKTI 2013-2014\Colledani i VMP Design WEB 2014\betina foto za web\betina-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4513479"/>
            <a:ext cx="3198847" cy="176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C:\Users\VMP Design\Desktop\VMP DESIGN - REKONSTRUKCIJE I PROJEKTI 2013-2014\Colledani i VMP Design WEB 2014\betina foto za web\betina-6-300x3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0" y="844418"/>
            <a:ext cx="2406763" cy="3546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 descr="C:\Users\VMP Design\Desktop\VMP DESIGN - REKONSTRUKCIJE I PROJEKTI 2013-2014\VMP DESIGN RUINE - KATALOG I PRIJE I POSLIJE\BETINA\poslije rekonstrukcije (3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62" y="4493397"/>
            <a:ext cx="1597226" cy="178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Subtitle 2"/>
          <p:cNvSpPr txBox="1">
            <a:spLocks/>
          </p:cNvSpPr>
          <p:nvPr/>
        </p:nvSpPr>
        <p:spPr>
          <a:xfrm>
            <a:off x="5106552" y="844418"/>
            <a:ext cx="4010336" cy="25845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1400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hr-HR" sz="1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predmet zahvata:</a:t>
            </a:r>
          </a:p>
          <a:p>
            <a:pPr marL="285750" indent="-285750" algn="l">
              <a:buFontTx/>
              <a:buChar char="-"/>
            </a:pPr>
            <a:r>
              <a:rPr lang="hr-HR" sz="1400" dirty="0" smtClean="0">
                <a:solidFill>
                  <a:schemeClr val="bg1"/>
                </a:solidFill>
                <a:latin typeface="Corbel" panose="020B0503020204020204" pitchFamily="34" charset="0"/>
              </a:rPr>
              <a:t>objekt cca 60,00 m2 NKP kroz 3 etaže</a:t>
            </a:r>
          </a:p>
          <a:p>
            <a:pPr marL="285750" indent="-285750" algn="l">
              <a:buFontTx/>
              <a:buChar char="-"/>
            </a:pPr>
            <a:r>
              <a:rPr lang="hr-HR" sz="1400" dirty="0">
                <a:solidFill>
                  <a:schemeClr val="bg1"/>
                </a:solidFill>
                <a:latin typeface="Corbel" panose="020B0503020204020204" pitchFamily="34" charset="0"/>
              </a:rPr>
              <a:t>d</a:t>
            </a:r>
            <a:r>
              <a:rPr lang="hr-HR" sz="1400" dirty="0" smtClean="0">
                <a:solidFill>
                  <a:schemeClr val="bg1"/>
                </a:solidFill>
                <a:latin typeface="Corbel" panose="020B0503020204020204" pitchFamily="34" charset="0"/>
              </a:rPr>
              <a:t>imenzija 7,50 x 2,70 m </a:t>
            </a:r>
          </a:p>
          <a:p>
            <a:pPr algn="l"/>
            <a:r>
              <a:rPr lang="hr-HR" sz="1400" b="1" dirty="0">
                <a:solidFill>
                  <a:schemeClr val="bg1"/>
                </a:solidFill>
                <a:latin typeface="Corbel" panose="020B0503020204020204" pitchFamily="34" charset="0"/>
              </a:rPr>
              <a:t>r</a:t>
            </a:r>
            <a:r>
              <a:rPr lang="hr-HR" sz="1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ezultat:</a:t>
            </a:r>
          </a:p>
          <a:p>
            <a:pPr algn="l"/>
            <a:r>
              <a:rPr lang="hr-HR" sz="1400" dirty="0" smtClean="0">
                <a:solidFill>
                  <a:schemeClr val="bg1"/>
                </a:solidFill>
                <a:latin typeface="Corbel" panose="020B0503020204020204" pitchFamily="34" charset="0"/>
              </a:rPr>
              <a:t>- </a:t>
            </a:r>
            <a:r>
              <a:rPr lang="hr-HR" sz="1400" dirty="0">
                <a:solidFill>
                  <a:schemeClr val="bg1"/>
                </a:solidFill>
                <a:latin typeface="Corbel" panose="020B0503020204020204" pitchFamily="34" charset="0"/>
              </a:rPr>
              <a:t>k</a:t>
            </a:r>
            <a:r>
              <a:rPr lang="en-US" sz="1400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uća</a:t>
            </a:r>
            <a:r>
              <a:rPr lang="en-US" sz="1400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</a:rPr>
              <a:t>za </a:t>
            </a:r>
            <a:r>
              <a:rPr lang="en-US" sz="1400" dirty="0" err="1">
                <a:solidFill>
                  <a:schemeClr val="bg1"/>
                </a:solidFill>
                <a:latin typeface="Corbel" panose="020B0503020204020204" pitchFamily="34" charset="0"/>
              </a:rPr>
              <a:t>najam</a:t>
            </a:r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</a:rPr>
              <a:t> za 4 </a:t>
            </a:r>
            <a:r>
              <a:rPr lang="en-US" sz="1400" dirty="0" err="1">
                <a:solidFill>
                  <a:schemeClr val="bg1"/>
                </a:solidFill>
                <a:latin typeface="Corbel" panose="020B0503020204020204" pitchFamily="34" charset="0"/>
              </a:rPr>
              <a:t>osobe</a:t>
            </a:r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orbel" panose="020B0503020204020204" pitchFamily="34" charset="0"/>
              </a:rPr>
              <a:t>koja</a:t>
            </a:r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</a:rPr>
              <a:t> se </a:t>
            </a:r>
            <a:r>
              <a:rPr lang="en-US" sz="1400" dirty="0" err="1">
                <a:solidFill>
                  <a:schemeClr val="bg1"/>
                </a:solidFill>
                <a:latin typeface="Corbel" panose="020B0503020204020204" pitchFamily="34" charset="0"/>
              </a:rPr>
              <a:t>sastoji</a:t>
            </a:r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</a:rPr>
              <a:t> od:</a:t>
            </a:r>
            <a:endParaRPr lang="hr-HR" sz="1400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l"/>
            <a:r>
              <a:rPr lang="en-US" sz="1400" dirty="0" err="1">
                <a:solidFill>
                  <a:schemeClr val="bg1"/>
                </a:solidFill>
                <a:latin typeface="Corbel" panose="020B0503020204020204" pitchFamily="34" charset="0"/>
              </a:rPr>
              <a:t>Prizemlja</a:t>
            </a:r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</a:rPr>
              <a:t> – </a:t>
            </a:r>
            <a:r>
              <a:rPr lang="en-US" sz="1400" dirty="0" err="1">
                <a:solidFill>
                  <a:schemeClr val="bg1"/>
                </a:solidFill>
                <a:latin typeface="Corbel" panose="020B0503020204020204" pitchFamily="34" charset="0"/>
              </a:rPr>
              <a:t>multifunkcionalni</a:t>
            </a:r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orbel" panose="020B0503020204020204" pitchFamily="34" charset="0"/>
              </a:rPr>
              <a:t>prostor</a:t>
            </a:r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</a:rPr>
              <a:t> - </a:t>
            </a:r>
            <a:r>
              <a:rPr lang="en-US" sz="1400" dirty="0" err="1">
                <a:solidFill>
                  <a:schemeClr val="bg1"/>
                </a:solidFill>
                <a:latin typeface="Corbel" panose="020B0503020204020204" pitchFamily="34" charset="0"/>
              </a:rPr>
              <a:t>dnevni</a:t>
            </a:r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orbel" panose="020B0503020204020204" pitchFamily="34" charset="0"/>
              </a:rPr>
              <a:t>boravak</a:t>
            </a:r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orbel" panose="020B0503020204020204" pitchFamily="34" charset="0"/>
              </a:rPr>
              <a:t>sa</a:t>
            </a:r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</a:rPr>
              <a:t> 2 </a:t>
            </a:r>
            <a:r>
              <a:rPr lang="en-US" sz="1400" dirty="0" err="1">
                <a:solidFill>
                  <a:schemeClr val="bg1"/>
                </a:solidFill>
                <a:latin typeface="Corbel" panose="020B0503020204020204" pitchFamily="34" charset="0"/>
              </a:rPr>
              <a:t>ležaja</a:t>
            </a:r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</a:rPr>
              <a:t>, bar, </a:t>
            </a:r>
            <a:r>
              <a:rPr lang="en-US" sz="1400" dirty="0" err="1">
                <a:solidFill>
                  <a:schemeClr val="bg1"/>
                </a:solidFill>
                <a:latin typeface="Corbel" panose="020B0503020204020204" pitchFamily="34" charset="0"/>
              </a:rPr>
              <a:t>wc</a:t>
            </a:r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orbel" panose="020B0503020204020204" pitchFamily="34" charset="0"/>
              </a:rPr>
              <a:t>i</a:t>
            </a:r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orbel" panose="020B0503020204020204" pitchFamily="34" charset="0"/>
              </a:rPr>
              <a:t>kupaonicu</a:t>
            </a:r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</a:rPr>
              <a:t>,</a:t>
            </a:r>
            <a:endParaRPr lang="hr-HR" sz="1400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l"/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</a:rPr>
              <a:t>1. kata - </a:t>
            </a:r>
            <a:r>
              <a:rPr lang="en-US" sz="1400" dirty="0" err="1">
                <a:solidFill>
                  <a:schemeClr val="bg1"/>
                </a:solidFill>
                <a:latin typeface="Corbel" panose="020B0503020204020204" pitchFamily="34" charset="0"/>
              </a:rPr>
              <a:t>spavaća</a:t>
            </a:r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</a:rPr>
              <a:t> soba s </a:t>
            </a:r>
            <a:r>
              <a:rPr lang="en-US" sz="1400" dirty="0" err="1">
                <a:solidFill>
                  <a:schemeClr val="bg1"/>
                </a:solidFill>
                <a:latin typeface="Corbel" panose="020B0503020204020204" pitchFamily="34" charset="0"/>
              </a:rPr>
              <a:t>kupaonicom</a:t>
            </a:r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orbel" panose="020B0503020204020204" pitchFamily="34" charset="0"/>
              </a:rPr>
              <a:t>i</a:t>
            </a:r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orbel" panose="020B0503020204020204" pitchFamily="34" charset="0"/>
              </a:rPr>
              <a:t>saunom</a:t>
            </a:r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</a:rPr>
              <a:t>,</a:t>
            </a:r>
            <a:endParaRPr lang="hr-HR" sz="1400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l"/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</a:rPr>
              <a:t>2. kata - </a:t>
            </a:r>
            <a:r>
              <a:rPr lang="en-US" sz="1400" dirty="0" err="1">
                <a:solidFill>
                  <a:schemeClr val="bg1"/>
                </a:solidFill>
                <a:latin typeface="Corbel" panose="020B0503020204020204" pitchFamily="34" charset="0"/>
              </a:rPr>
              <a:t>kuhinja</a:t>
            </a:r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orbel" panose="020B0503020204020204" pitchFamily="34" charset="0"/>
              </a:rPr>
              <a:t>sa</a:t>
            </a:r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orbel" panose="020B0503020204020204" pitchFamily="34" charset="0"/>
              </a:rPr>
              <a:t>blagovaonicom</a:t>
            </a:r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orbel" panose="020B0503020204020204" pitchFamily="34" charset="0"/>
              </a:rPr>
              <a:t>i</a:t>
            </a:r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orbel" panose="020B0503020204020204" pitchFamily="34" charset="0"/>
              </a:rPr>
              <a:t>dnevnim</a:t>
            </a:r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orbel" panose="020B0503020204020204" pitchFamily="34" charset="0"/>
              </a:rPr>
              <a:t>boravkom</a:t>
            </a:r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</a:rPr>
              <a:t> s </a:t>
            </a:r>
            <a:r>
              <a:rPr lang="en-US" sz="1400" dirty="0" err="1">
                <a:solidFill>
                  <a:schemeClr val="bg1"/>
                </a:solidFill>
                <a:latin typeface="Corbel" panose="020B0503020204020204" pitchFamily="34" charset="0"/>
              </a:rPr>
              <a:t>pogledom</a:t>
            </a:r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orbel" panose="020B0503020204020204" pitchFamily="34" charset="0"/>
              </a:rPr>
              <a:t>na</a:t>
            </a:r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</a:rPr>
              <a:t> more, </a:t>
            </a:r>
            <a:r>
              <a:rPr lang="en-US" sz="1400" dirty="0" err="1">
                <a:solidFill>
                  <a:schemeClr val="bg1"/>
                </a:solidFill>
                <a:latin typeface="Corbel" panose="020B0503020204020204" pitchFamily="34" charset="0"/>
              </a:rPr>
              <a:t>kaminom</a:t>
            </a:r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orbel" panose="020B0503020204020204" pitchFamily="34" charset="0"/>
              </a:rPr>
              <a:t>i</a:t>
            </a:r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orbel" panose="020B0503020204020204" pitchFamily="34" charset="0"/>
              </a:rPr>
              <a:t>velikim</a:t>
            </a:r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orbel" panose="020B0503020204020204" pitchFamily="34" charset="0"/>
              </a:rPr>
              <a:t>krovnim</a:t>
            </a:r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orbel" panose="020B0503020204020204" pitchFamily="34" charset="0"/>
              </a:rPr>
              <a:t>prozorom</a:t>
            </a:r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orbel" panose="020B0503020204020204" pitchFamily="34" charset="0"/>
              </a:rPr>
              <a:t>dnevnom</a:t>
            </a:r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orbel" panose="020B0503020204020204" pitchFamily="34" charset="0"/>
              </a:rPr>
              <a:t>boravku</a:t>
            </a:r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orbel" panose="020B0503020204020204" pitchFamily="34" charset="0"/>
              </a:rPr>
              <a:t>daje</a:t>
            </a:r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orbel" panose="020B0503020204020204" pitchFamily="34" charset="0"/>
              </a:rPr>
              <a:t>učinak</a:t>
            </a:r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orbel" panose="020B0503020204020204" pitchFamily="34" charset="0"/>
              </a:rPr>
              <a:t>atriju</a:t>
            </a:r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</a:rPr>
              <a:t>.</a:t>
            </a:r>
            <a:endParaRPr lang="hr-HR" sz="1400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l"/>
            <a:endParaRPr lang="hr-HR" sz="140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l"/>
            <a:endParaRPr lang="hr-HR" sz="350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457200" indent="-457200" algn="l">
              <a:buFontTx/>
              <a:buChar char="-"/>
            </a:pPr>
            <a:endParaRPr lang="hr-HR" sz="350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457200" indent="-457200" algn="l">
              <a:buFontTx/>
              <a:buChar char="-"/>
            </a:pPr>
            <a:endParaRPr lang="hr-HR" sz="350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457200" indent="-457200" algn="l">
              <a:buFontTx/>
              <a:buChar char="-"/>
            </a:pPr>
            <a:endParaRPr lang="hr-HR" sz="35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59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79512" y="116632"/>
            <a:ext cx="8784976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Tx/>
              <a:buChar char="-"/>
            </a:pPr>
            <a:r>
              <a:rPr lang="hr-HR" sz="3500" dirty="0">
                <a:solidFill>
                  <a:schemeClr val="bg1"/>
                </a:solidFill>
                <a:latin typeface="Corbel" panose="020B0503020204020204" pitchFamily="34" charset="0"/>
              </a:rPr>
              <a:t>p</a:t>
            </a:r>
            <a:r>
              <a:rPr lang="hr-HR" sz="3500" dirty="0" smtClean="0">
                <a:solidFill>
                  <a:schemeClr val="bg1"/>
                </a:solidFill>
                <a:latin typeface="Corbel" panose="020B0503020204020204" pitchFamily="34" charset="0"/>
              </a:rPr>
              <a:t>ristup restauraciji – objekt 3</a:t>
            </a:r>
          </a:p>
          <a:p>
            <a:pPr algn="l"/>
            <a:endParaRPr lang="hr-HR" sz="350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457200" indent="-457200" algn="l">
              <a:buFontTx/>
              <a:buChar char="-"/>
            </a:pPr>
            <a:endParaRPr lang="hr-HR" sz="350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457200" indent="-457200" algn="l">
              <a:buFontTx/>
              <a:buChar char="-"/>
            </a:pPr>
            <a:endParaRPr lang="hr-HR" sz="350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457200" indent="-457200" algn="l">
              <a:buFontTx/>
              <a:buChar char="-"/>
            </a:pPr>
            <a:endParaRPr lang="hr-HR" sz="35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0" y="6597072"/>
            <a:ext cx="9144000" cy="260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000" dirty="0" smtClean="0">
                <a:solidFill>
                  <a:schemeClr val="bg1"/>
                </a:solidFill>
                <a:latin typeface="Corbel" panose="020B0503020204020204" pitchFamily="34" charset="0"/>
              </a:rPr>
              <a:t>by </a:t>
            </a:r>
            <a:r>
              <a:rPr lang="hr-HR" sz="1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VMP Design®</a:t>
            </a:r>
            <a:endParaRPr lang="hr-HR" sz="10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35427" y="836712"/>
            <a:ext cx="1356253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500" dirty="0">
                <a:solidFill>
                  <a:schemeClr val="bg1"/>
                </a:solidFill>
                <a:latin typeface="Corbel" panose="020B0503020204020204" pitchFamily="34" charset="0"/>
              </a:rPr>
              <a:t>p</a:t>
            </a:r>
            <a:r>
              <a:rPr lang="hr-HR" sz="2500" dirty="0" smtClean="0">
                <a:solidFill>
                  <a:schemeClr val="bg1"/>
                </a:solidFill>
                <a:latin typeface="Corbel" panose="020B0503020204020204" pitchFamily="34" charset="0"/>
              </a:rPr>
              <a:t>rije: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4716016" y="836712"/>
            <a:ext cx="1656184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500" dirty="0">
                <a:solidFill>
                  <a:schemeClr val="bg1"/>
                </a:solidFill>
                <a:latin typeface="Corbel" panose="020B0503020204020204" pitchFamily="34" charset="0"/>
              </a:rPr>
              <a:t>p</a:t>
            </a:r>
            <a:r>
              <a:rPr lang="hr-HR" sz="2500" dirty="0" smtClean="0">
                <a:solidFill>
                  <a:schemeClr val="bg1"/>
                </a:solidFill>
                <a:latin typeface="Corbel" panose="020B0503020204020204" pitchFamily="34" charset="0"/>
              </a:rPr>
              <a:t>oslije:</a:t>
            </a:r>
          </a:p>
        </p:txBody>
      </p:sp>
      <p:pic>
        <p:nvPicPr>
          <p:cNvPr id="8194" name="Picture 2" descr="C:\Users\VMP Design\Desktop\LEVADE\livade - ruina 6-2014.jp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24067"/>
            <a:ext cx="3420000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VMP Design\Desktop\LEVADE\FOTOGRAFIJE EKSTERIJERA - GOTOVA KUĆA\1. livade - exterier (8).JP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416" y="1324067"/>
            <a:ext cx="3510000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VMP Design\Desktop\LEVADE\FOTOGRAFIJE RUINE 2\IMG_0236.JP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35" y="3981963"/>
            <a:ext cx="3420000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VMP Design\Desktop\LEVADE\FOTOGRAFIJE EKSTERIJERA - GOTOVA KUĆA\1. livade - interijer (85).JPG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416" y="3981963"/>
            <a:ext cx="3420000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50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79512" y="116632"/>
            <a:ext cx="8784976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Tx/>
              <a:buChar char="-"/>
            </a:pPr>
            <a:r>
              <a:rPr lang="hr-HR" sz="3500" dirty="0">
                <a:solidFill>
                  <a:schemeClr val="bg1"/>
                </a:solidFill>
                <a:latin typeface="Corbel" panose="020B0503020204020204" pitchFamily="34" charset="0"/>
              </a:rPr>
              <a:t>p</a:t>
            </a:r>
            <a:r>
              <a:rPr lang="hr-HR" sz="3500" dirty="0" smtClean="0">
                <a:solidFill>
                  <a:schemeClr val="bg1"/>
                </a:solidFill>
                <a:latin typeface="Corbel" panose="020B0503020204020204" pitchFamily="34" charset="0"/>
              </a:rPr>
              <a:t>ristup restauraciji – objekt 3</a:t>
            </a:r>
          </a:p>
          <a:p>
            <a:pPr algn="l"/>
            <a:endParaRPr lang="hr-HR" sz="350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457200" indent="-457200" algn="l">
              <a:buFontTx/>
              <a:buChar char="-"/>
            </a:pPr>
            <a:endParaRPr lang="hr-HR" sz="350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457200" indent="-457200" algn="l">
              <a:buFontTx/>
              <a:buChar char="-"/>
            </a:pPr>
            <a:endParaRPr lang="hr-HR" sz="350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457200" indent="-457200" algn="l">
              <a:buFontTx/>
              <a:buChar char="-"/>
            </a:pPr>
            <a:endParaRPr lang="hr-HR" sz="35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0" y="6597072"/>
            <a:ext cx="9144000" cy="260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000" dirty="0" smtClean="0">
                <a:solidFill>
                  <a:schemeClr val="bg1"/>
                </a:solidFill>
                <a:latin typeface="Corbel" panose="020B0503020204020204" pitchFamily="34" charset="0"/>
              </a:rPr>
              <a:t>by </a:t>
            </a:r>
            <a:r>
              <a:rPr lang="hr-HR" sz="1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VMP Design®</a:t>
            </a:r>
            <a:endParaRPr lang="hr-HR" sz="10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23" name="Subtitle 2"/>
          <p:cNvSpPr txBox="1">
            <a:spLocks/>
          </p:cNvSpPr>
          <p:nvPr/>
        </p:nvSpPr>
        <p:spPr>
          <a:xfrm>
            <a:off x="5106552" y="844418"/>
            <a:ext cx="4010336" cy="323265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1400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hr-HR" sz="1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predmet zahvata:</a:t>
            </a:r>
          </a:p>
          <a:p>
            <a:pPr marL="285750" indent="-285750" algn="l">
              <a:buFontTx/>
              <a:buChar char="-"/>
            </a:pPr>
            <a:r>
              <a:rPr lang="hr-HR" sz="1400" dirty="0" smtClean="0">
                <a:solidFill>
                  <a:schemeClr val="bg1"/>
                </a:solidFill>
                <a:latin typeface="Corbel" panose="020B0503020204020204" pitchFamily="34" charset="0"/>
              </a:rPr>
              <a:t>ruševina i štalica cca 50,00 m2 NKP kroz 2 etaže</a:t>
            </a:r>
          </a:p>
          <a:p>
            <a:pPr marL="285750" indent="-285750" algn="l">
              <a:buFontTx/>
              <a:buChar char="-"/>
            </a:pPr>
            <a:r>
              <a:rPr lang="hr-HR" sz="1400" dirty="0">
                <a:solidFill>
                  <a:schemeClr val="bg1"/>
                </a:solidFill>
                <a:latin typeface="Corbel" panose="020B0503020204020204" pitchFamily="34" charset="0"/>
              </a:rPr>
              <a:t>d</a:t>
            </a:r>
            <a:r>
              <a:rPr lang="hr-HR" sz="1400" dirty="0" smtClean="0">
                <a:solidFill>
                  <a:schemeClr val="bg1"/>
                </a:solidFill>
                <a:latin typeface="Corbel" panose="020B0503020204020204" pitchFamily="34" charset="0"/>
              </a:rPr>
              <a:t>imenzija cca 4,50 x 5,0 m i cca 100 m2 okućnice</a:t>
            </a:r>
          </a:p>
          <a:p>
            <a:pPr algn="l"/>
            <a:r>
              <a:rPr lang="hr-HR" sz="1400" b="1" dirty="0">
                <a:solidFill>
                  <a:schemeClr val="bg1"/>
                </a:solidFill>
                <a:latin typeface="Corbel" panose="020B0503020204020204" pitchFamily="34" charset="0"/>
              </a:rPr>
              <a:t>r</a:t>
            </a:r>
            <a:r>
              <a:rPr lang="hr-HR" sz="1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ezultat:</a:t>
            </a:r>
          </a:p>
          <a:p>
            <a:pPr algn="l"/>
            <a:r>
              <a:rPr lang="hr-HR" sz="1400" dirty="0" smtClean="0">
                <a:solidFill>
                  <a:schemeClr val="bg1"/>
                </a:solidFill>
                <a:latin typeface="Corbel" panose="020B0503020204020204" pitchFamily="34" charset="0"/>
              </a:rPr>
              <a:t>- Jedinstvena mini villa</a:t>
            </a:r>
            <a:r>
              <a:rPr lang="en-US" sz="1400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</a:rPr>
              <a:t>za </a:t>
            </a:r>
            <a:r>
              <a:rPr lang="en-US" sz="1400" dirty="0" err="1">
                <a:solidFill>
                  <a:schemeClr val="bg1"/>
                </a:solidFill>
                <a:latin typeface="Corbel" panose="020B0503020204020204" pitchFamily="34" charset="0"/>
              </a:rPr>
              <a:t>najam</a:t>
            </a:r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</a:rPr>
              <a:t> za </a:t>
            </a:r>
            <a:r>
              <a:rPr lang="hr-HR" sz="1400" dirty="0" smtClean="0">
                <a:solidFill>
                  <a:schemeClr val="bg1"/>
                </a:solidFill>
                <a:latin typeface="Corbel" panose="020B0503020204020204" pitchFamily="34" charset="0"/>
              </a:rPr>
              <a:t>2</a:t>
            </a:r>
            <a:r>
              <a:rPr lang="en-US" sz="1400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orbel" panose="020B0503020204020204" pitchFamily="34" charset="0"/>
              </a:rPr>
              <a:t>osobe</a:t>
            </a:r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orbel" panose="020B0503020204020204" pitchFamily="34" charset="0"/>
              </a:rPr>
              <a:t>koja</a:t>
            </a:r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</a:rPr>
              <a:t> se </a:t>
            </a:r>
            <a:r>
              <a:rPr lang="en-US" sz="1400" dirty="0" err="1">
                <a:solidFill>
                  <a:schemeClr val="bg1"/>
                </a:solidFill>
                <a:latin typeface="Corbel" panose="020B0503020204020204" pitchFamily="34" charset="0"/>
              </a:rPr>
              <a:t>sastoji</a:t>
            </a:r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</a:rPr>
              <a:t> od:</a:t>
            </a:r>
            <a:endParaRPr lang="hr-HR" sz="1400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l"/>
            <a:r>
              <a:rPr lang="en-US" sz="1400" dirty="0" err="1">
                <a:solidFill>
                  <a:schemeClr val="bg1"/>
                </a:solidFill>
                <a:latin typeface="Corbel" panose="020B0503020204020204" pitchFamily="34" charset="0"/>
              </a:rPr>
              <a:t>Prizemlja</a:t>
            </a:r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</a:rPr>
              <a:t> – </a:t>
            </a:r>
            <a:r>
              <a:rPr lang="hr-HR" sz="1400" dirty="0" smtClean="0">
                <a:solidFill>
                  <a:schemeClr val="bg1"/>
                </a:solidFill>
                <a:latin typeface="Corbel" panose="020B0503020204020204" pitchFamily="34" charset="0"/>
              </a:rPr>
              <a:t>kuhinja i dnevni boravak sa kaminom i spremištem</a:t>
            </a:r>
            <a:r>
              <a:rPr lang="en-US" sz="1400" dirty="0" smtClean="0">
                <a:solidFill>
                  <a:schemeClr val="bg1"/>
                </a:solidFill>
                <a:latin typeface="Corbel" panose="020B0503020204020204" pitchFamily="34" charset="0"/>
              </a:rPr>
              <a:t>,</a:t>
            </a:r>
            <a:endParaRPr lang="hr-HR" sz="1400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l"/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</a:rPr>
              <a:t>1. kata - </a:t>
            </a:r>
            <a:r>
              <a:rPr lang="en-US" sz="1400" dirty="0" err="1">
                <a:solidFill>
                  <a:schemeClr val="bg1"/>
                </a:solidFill>
                <a:latin typeface="Corbel" panose="020B0503020204020204" pitchFamily="34" charset="0"/>
              </a:rPr>
              <a:t>spavaća</a:t>
            </a:r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</a:rPr>
              <a:t> soba s </a:t>
            </a:r>
            <a:r>
              <a:rPr lang="hr-HR" sz="1400" dirty="0" smtClean="0">
                <a:solidFill>
                  <a:schemeClr val="bg1"/>
                </a:solidFill>
                <a:latin typeface="Corbel" panose="020B0503020204020204" pitchFamily="34" charset="0"/>
              </a:rPr>
              <a:t>wc-om i </a:t>
            </a:r>
            <a:r>
              <a:rPr lang="en-US" sz="1400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kupaonicom</a:t>
            </a:r>
            <a:r>
              <a:rPr lang="en-US" sz="1400" dirty="0" smtClean="0">
                <a:solidFill>
                  <a:schemeClr val="bg1"/>
                </a:solidFill>
                <a:latin typeface="Corbel" panose="020B0503020204020204" pitchFamily="34" charset="0"/>
              </a:rPr>
              <a:t>,</a:t>
            </a:r>
            <a:endParaRPr lang="hr-HR" sz="1400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l"/>
            <a:r>
              <a:rPr lang="hr-HR" sz="1400" dirty="0">
                <a:solidFill>
                  <a:schemeClr val="bg1"/>
                </a:solidFill>
                <a:latin typeface="Corbel" panose="020B0503020204020204" pitchFamily="34" charset="0"/>
              </a:rPr>
              <a:t>e</a:t>
            </a:r>
            <a:r>
              <a:rPr lang="hr-HR" sz="1400" dirty="0" smtClean="0">
                <a:solidFill>
                  <a:schemeClr val="bg1"/>
                </a:solidFill>
                <a:latin typeface="Corbel" panose="020B0503020204020204" pitchFamily="34" charset="0"/>
              </a:rPr>
              <a:t>x </a:t>
            </a:r>
            <a:r>
              <a:rPr lang="en-US" sz="1400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hr-HR" sz="1400" dirty="0" smtClean="0">
                <a:solidFill>
                  <a:schemeClr val="bg1"/>
                </a:solidFill>
                <a:latin typeface="Corbel" panose="020B0503020204020204" pitchFamily="34" charset="0"/>
              </a:rPr>
              <a:t>štale</a:t>
            </a:r>
            <a:r>
              <a:rPr lang="en-US" sz="1400" dirty="0" smtClean="0">
                <a:solidFill>
                  <a:schemeClr val="bg1"/>
                </a:solidFill>
                <a:latin typeface="Corbel" panose="020B0503020204020204" pitchFamily="34" charset="0"/>
              </a:rPr>
              <a:t> – </a:t>
            </a:r>
            <a:r>
              <a:rPr lang="hr-HR" sz="1400" dirty="0" smtClean="0">
                <a:solidFill>
                  <a:schemeClr val="bg1"/>
                </a:solidFill>
                <a:latin typeface="Corbel" panose="020B0503020204020204" pitchFamily="34" charset="0"/>
              </a:rPr>
              <a:t>sauna</a:t>
            </a:r>
          </a:p>
          <a:p>
            <a:pPr algn="l"/>
            <a:r>
              <a:rPr lang="hr-HR" sz="1400" dirty="0">
                <a:solidFill>
                  <a:schemeClr val="bg1"/>
                </a:solidFill>
                <a:latin typeface="Corbel" panose="020B0503020204020204" pitchFamily="34" charset="0"/>
              </a:rPr>
              <a:t>t</a:t>
            </a:r>
            <a:r>
              <a:rPr lang="hr-HR" sz="1400" dirty="0" smtClean="0">
                <a:solidFill>
                  <a:schemeClr val="bg1"/>
                </a:solidFill>
                <a:latin typeface="Corbel" panose="020B0503020204020204" pitchFamily="34" charset="0"/>
              </a:rPr>
              <a:t>erasa sa bazenom, sunčalištem, firepit (otvoreno ognjišće), stol (županski stol – hum) </a:t>
            </a:r>
          </a:p>
          <a:p>
            <a:pPr algn="l"/>
            <a:r>
              <a:rPr lang="hr-HR" sz="1400" b="1" dirty="0">
                <a:solidFill>
                  <a:schemeClr val="bg1"/>
                </a:solidFill>
                <a:latin typeface="Corbel" panose="020B0503020204020204" pitchFamily="34" charset="0"/>
              </a:rPr>
              <a:t>b</a:t>
            </a:r>
            <a:r>
              <a:rPr lang="hr-HR" sz="1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ike point – odmorište za bicikliste</a:t>
            </a:r>
          </a:p>
          <a:p>
            <a:pPr algn="l"/>
            <a:endParaRPr lang="hr-HR" sz="1400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l"/>
            <a:endParaRPr lang="hr-HR" sz="140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l"/>
            <a:endParaRPr lang="hr-HR" sz="350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457200" indent="-457200" algn="l">
              <a:buFontTx/>
              <a:buChar char="-"/>
            </a:pPr>
            <a:endParaRPr lang="hr-HR" sz="350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457200" indent="-457200" algn="l">
              <a:buFontTx/>
              <a:buChar char="-"/>
            </a:pPr>
            <a:endParaRPr lang="hr-HR" sz="350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457200" indent="-457200" algn="l">
              <a:buFontTx/>
              <a:buChar char="-"/>
            </a:pPr>
            <a:endParaRPr lang="hr-HR" sz="35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12" name="Picture 6" descr="C:\Users\VMP Design\Desktop\LEVADE\FOTOGRAFIJE EKSTERIJERA - GOTOVA KUĆA\1 vmp livade - za small house\VMP design transformation (26).jp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58" y="4493397"/>
            <a:ext cx="1609330" cy="178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VMP Design\Desktop\LEVADE\FOTOGRAFIJE EKSTERIJERA - GOTOVA KUĆA\1 vmp livade - za small house\VMP design transformation (2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62" y="821631"/>
            <a:ext cx="4940090" cy="354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VMP Design\Desktop\LEVADE\FOTOGRAFIJE EKSTERIJERA - GOTOVA KUĆA\1 vmp livade - za small house\VMP design transformation (13).JP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380" y="3933056"/>
            <a:ext cx="3738245" cy="234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VMP Design\Desktop\LEVADE\FOTOGRAFIJE EKSTERIJERA - GOTOVA KUĆA\1 vmp livade - za small house\VMP design transformation (20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66" y="4493397"/>
            <a:ext cx="3220586" cy="178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84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79512" y="116632"/>
            <a:ext cx="8784976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Tx/>
              <a:buChar char="-"/>
            </a:pPr>
            <a:r>
              <a:rPr lang="hr-HR" sz="3500" dirty="0">
                <a:solidFill>
                  <a:schemeClr val="bg1"/>
                </a:solidFill>
                <a:latin typeface="Corbel" panose="020B0503020204020204" pitchFamily="34" charset="0"/>
              </a:rPr>
              <a:t>p</a:t>
            </a:r>
            <a:r>
              <a:rPr lang="hr-HR" sz="3500" dirty="0" smtClean="0">
                <a:solidFill>
                  <a:schemeClr val="bg1"/>
                </a:solidFill>
                <a:latin typeface="Corbel" panose="020B0503020204020204" pitchFamily="34" charset="0"/>
              </a:rPr>
              <a:t>ristup restauraciji – objekt 3</a:t>
            </a:r>
          </a:p>
          <a:p>
            <a:pPr algn="l"/>
            <a:endParaRPr lang="hr-HR" sz="350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457200" indent="-457200" algn="l">
              <a:buFontTx/>
              <a:buChar char="-"/>
            </a:pPr>
            <a:endParaRPr lang="hr-HR" sz="350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457200" indent="-457200" algn="l">
              <a:buFontTx/>
              <a:buChar char="-"/>
            </a:pPr>
            <a:endParaRPr lang="hr-HR" sz="350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457200" indent="-457200" algn="l">
              <a:buFontTx/>
              <a:buChar char="-"/>
            </a:pPr>
            <a:endParaRPr lang="hr-HR" sz="35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0" y="6597072"/>
            <a:ext cx="9144000" cy="260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000" dirty="0" smtClean="0">
                <a:solidFill>
                  <a:schemeClr val="bg1"/>
                </a:solidFill>
                <a:latin typeface="Corbel" panose="020B0503020204020204" pitchFamily="34" charset="0"/>
              </a:rPr>
              <a:t>by </a:t>
            </a:r>
            <a:r>
              <a:rPr lang="hr-HR" sz="1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VMP Design®</a:t>
            </a:r>
            <a:endParaRPr lang="hr-HR" sz="10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10249" name="Picture 9" descr="C:\Users\VMP Design\Desktop\LEVADE\FOTOGRAFIJE EKSTERIJERA - GOTOVA KUĆA\1 vmp livade - za small house\VMP design transformation (2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56714"/>
            <a:ext cx="2376264" cy="180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C:\Users\VMP Design\Desktop\LEVADE\FOTOGRAFIJE EKSTERIJERA - GOTOVA KUĆA\1 vmp livade - za small house\VMP design transformation (14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381" y="856859"/>
            <a:ext cx="3752107" cy="242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1" name="Picture 11" descr="C:\Users\VMP Design\Desktop\LEVADE\FOTOGRAFIJE EKSTERIJERA - GOTOVA KUĆA\1 vmp livade - za small house\VMP design transformation (24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359" y="4508341"/>
            <a:ext cx="2404194" cy="175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C:\Users\VMP Design\Desktop\LEVADE\FOTOGRAFIJE EKSTERIJERA - GOTOVA KUĆA\1 vmp livade - za small house\VMP design transformation (5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359" y="856859"/>
            <a:ext cx="2379312" cy="343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5" name="Picture 15" descr="C:\Users\VMP Design\Desktop\LEVADE\FOTOGRAFIJE EKSTERIJERA - GOTOVA KUĆA\1 vmp livade - za small house\VMP design transformation (2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56714"/>
            <a:ext cx="2400000" cy="343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6" name="Picture 16" descr="C:\Users\VMP Design\Desktop\LEVADE\FOTOGRAFIJE EKSTERIJERA - GOTOVA KUĆA\VMP Design Livade - eksterijer (59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246" y="3338342"/>
            <a:ext cx="1736018" cy="292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7" name="Picture 17" descr="C:\Users\VMP Design\Desktop\bike point f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524" y="3338342"/>
            <a:ext cx="1902964" cy="292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34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79512" y="116632"/>
            <a:ext cx="8784976" cy="6120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r-HR" sz="300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r>
              <a:rPr lang="hr-HR" sz="3000" dirty="0" smtClean="0">
                <a:solidFill>
                  <a:schemeClr val="bg1"/>
                </a:solidFill>
                <a:latin typeface="Corbel" panose="020B0503020204020204" pitchFamily="34" charset="0"/>
              </a:rPr>
              <a:t>Mladen Poropat &amp; </a:t>
            </a:r>
            <a:r>
              <a:rPr lang="hr-HR" sz="3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VMP Design®</a:t>
            </a:r>
          </a:p>
          <a:p>
            <a:endParaRPr lang="hr-HR" sz="300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r>
              <a:rPr lang="hr-HR" sz="1500" dirty="0" smtClean="0">
                <a:solidFill>
                  <a:schemeClr val="bg1"/>
                </a:solidFill>
                <a:latin typeface="Corbel" panose="020B0503020204020204" pitchFamily="34" charset="0"/>
              </a:rPr>
              <a:t>for</a:t>
            </a:r>
            <a:endParaRPr lang="hr-HR" sz="15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0" y="6597072"/>
            <a:ext cx="9144000" cy="260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000" dirty="0" smtClean="0">
                <a:solidFill>
                  <a:schemeClr val="bg1"/>
                </a:solidFill>
                <a:latin typeface="Corbel" panose="020B0503020204020204" pitchFamily="34" charset="0"/>
              </a:rPr>
              <a:t>by </a:t>
            </a:r>
            <a:r>
              <a:rPr lang="hr-HR" sz="1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VMP Design®</a:t>
            </a:r>
            <a:endParaRPr lang="hr-HR" sz="10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55" y="2564904"/>
            <a:ext cx="7992888" cy="294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843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79512" y="116632"/>
            <a:ext cx="8784976" cy="6120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3500" dirty="0">
                <a:solidFill>
                  <a:schemeClr val="bg1"/>
                </a:solidFill>
                <a:latin typeface="Corbel" panose="020B0503020204020204" pitchFamily="34" charset="0"/>
              </a:rPr>
              <a:t>t</a:t>
            </a:r>
            <a:r>
              <a:rPr lang="hr-HR" sz="3500" dirty="0" smtClean="0">
                <a:solidFill>
                  <a:schemeClr val="bg1"/>
                </a:solidFill>
                <a:latin typeface="Corbel" panose="020B0503020204020204" pitchFamily="34" charset="0"/>
              </a:rPr>
              <a:t>emeljne postavke:</a:t>
            </a:r>
          </a:p>
          <a:p>
            <a:pPr algn="l"/>
            <a:endParaRPr lang="hr-HR" sz="350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hr-HR" sz="3500" u="sng" dirty="0" smtClean="0">
                <a:solidFill>
                  <a:schemeClr val="bg1"/>
                </a:solidFill>
                <a:latin typeface="Corbel" panose="020B0503020204020204" pitchFamily="34" charset="0"/>
              </a:rPr>
              <a:t>procjena potencijala </a:t>
            </a:r>
            <a:r>
              <a:rPr lang="hr-HR" sz="3500" dirty="0" smtClean="0">
                <a:solidFill>
                  <a:schemeClr val="bg1"/>
                </a:solidFill>
                <a:latin typeface="Corbel" panose="020B0503020204020204" pitchFamily="34" charset="0"/>
              </a:rPr>
              <a:t>- svaka tradicijska kamena kuća ili ruševina predstavlja turistički potencijal...</a:t>
            </a:r>
          </a:p>
          <a:p>
            <a:pPr marL="457200" indent="-457200" algn="l">
              <a:buFontTx/>
              <a:buChar char="-"/>
            </a:pPr>
            <a:r>
              <a:rPr lang="hr-HR" sz="3500" u="sng" dirty="0" smtClean="0">
                <a:solidFill>
                  <a:schemeClr val="bg1"/>
                </a:solidFill>
                <a:latin typeface="Corbel" panose="020B0503020204020204" pitchFamily="34" charset="0"/>
              </a:rPr>
              <a:t>pristup restauraciji </a:t>
            </a:r>
            <a:r>
              <a:rPr lang="hr-HR" sz="3500" dirty="0" smtClean="0">
                <a:solidFill>
                  <a:schemeClr val="bg1"/>
                </a:solidFill>
                <a:latin typeface="Corbel" panose="020B0503020204020204" pitchFamily="34" charset="0"/>
              </a:rPr>
              <a:t>– izvana poštuj arhitektonsku baštinu, a iznutra standarde vremena u kojem djeluješ... </a:t>
            </a:r>
          </a:p>
          <a:p>
            <a:pPr algn="l"/>
            <a:endParaRPr lang="hr-HR" sz="350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l"/>
            <a:endParaRPr lang="hr-HR" sz="350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457200" indent="-457200" algn="l">
              <a:buFontTx/>
              <a:buChar char="-"/>
            </a:pPr>
            <a:endParaRPr lang="hr-HR" sz="350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457200" indent="-457200" algn="l">
              <a:buFontTx/>
              <a:buChar char="-"/>
            </a:pPr>
            <a:endParaRPr lang="hr-HR" sz="350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457200" indent="-457200" algn="l">
              <a:buFontTx/>
              <a:buChar char="-"/>
            </a:pPr>
            <a:endParaRPr lang="hr-HR" sz="35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0" y="6597072"/>
            <a:ext cx="9144000" cy="260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000" dirty="0" smtClean="0">
                <a:solidFill>
                  <a:schemeClr val="bg1"/>
                </a:solidFill>
                <a:latin typeface="Corbel" panose="020B0503020204020204" pitchFamily="34" charset="0"/>
              </a:rPr>
              <a:t>by </a:t>
            </a:r>
            <a:r>
              <a:rPr lang="hr-HR" sz="1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VMP Design®</a:t>
            </a:r>
            <a:endParaRPr lang="hr-HR" sz="10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0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79512" y="116632"/>
            <a:ext cx="8784976" cy="6120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Tx/>
              <a:buChar char="-"/>
            </a:pPr>
            <a:r>
              <a:rPr lang="hr-HR" sz="3500" u="sng" dirty="0" smtClean="0">
                <a:solidFill>
                  <a:schemeClr val="bg1"/>
                </a:solidFill>
                <a:latin typeface="Corbel" panose="020B0503020204020204" pitchFamily="34" charset="0"/>
              </a:rPr>
              <a:t>procjena potencijala</a:t>
            </a:r>
            <a:r>
              <a:rPr lang="hr-HR" sz="3500" dirty="0" smtClean="0">
                <a:solidFill>
                  <a:schemeClr val="bg1"/>
                </a:solidFill>
                <a:latin typeface="Corbel" panose="020B0503020204020204" pitchFamily="34" charset="0"/>
              </a:rPr>
              <a:t> – objašnjenje teze da svaka tradicijska kamena kuća ili ruševina predstavlja turistički potencijal...</a:t>
            </a:r>
          </a:p>
          <a:p>
            <a:pPr algn="l"/>
            <a:endParaRPr lang="hr-HR" sz="350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l"/>
            <a:r>
              <a:rPr lang="hr-HR" sz="3500" dirty="0" smtClean="0">
                <a:solidFill>
                  <a:schemeClr val="bg1"/>
                </a:solidFill>
                <a:latin typeface="Corbel" panose="020B0503020204020204" pitchFamily="34" charset="0"/>
              </a:rPr>
              <a:t>Tradicijske kamene kuće su dio povijesne arhitektonske baštine. Boravak u takvom objektu turistu pruža priliku da osjeti dio povijesti.  </a:t>
            </a:r>
          </a:p>
          <a:p>
            <a:pPr algn="l"/>
            <a:endParaRPr lang="hr-HR" sz="350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l"/>
            <a:endParaRPr lang="hr-HR" sz="350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457200" indent="-457200" algn="l">
              <a:buFontTx/>
              <a:buChar char="-"/>
            </a:pPr>
            <a:endParaRPr lang="hr-HR" sz="350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457200" indent="-457200" algn="l">
              <a:buFontTx/>
              <a:buChar char="-"/>
            </a:pPr>
            <a:endParaRPr lang="hr-HR" sz="350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457200" indent="-457200" algn="l">
              <a:buFontTx/>
              <a:buChar char="-"/>
            </a:pPr>
            <a:endParaRPr lang="hr-HR" sz="35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0" y="6597072"/>
            <a:ext cx="9144000" cy="260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000" dirty="0" smtClean="0">
                <a:solidFill>
                  <a:schemeClr val="bg1"/>
                </a:solidFill>
                <a:latin typeface="Corbel" panose="020B0503020204020204" pitchFamily="34" charset="0"/>
              </a:rPr>
              <a:t>by </a:t>
            </a:r>
            <a:r>
              <a:rPr lang="hr-HR" sz="1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VMP Design®</a:t>
            </a:r>
            <a:endParaRPr lang="hr-HR" sz="10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0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chemeClr val="bg1"/>
              </a:solidFill>
            </a:endParaRPr>
          </a:p>
        </p:txBody>
      </p:sp>
      <p:pic>
        <p:nvPicPr>
          <p:cNvPr id="5122" name="Picture 2" descr="C:\Users\VMP Design\Desktop\VMP DESIGN - REKONSTRUKCIJE I PROJEKTI 2013-2014\VMP DESIGN RUINE - KATALOG I PRIJE I POSLIJE\BETINA\prije rekonstrukcije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28799"/>
            <a:ext cx="3645024" cy="476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179512" y="116632"/>
            <a:ext cx="8784976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Tx/>
              <a:buChar char="-"/>
            </a:pPr>
            <a:r>
              <a:rPr lang="hr-HR" sz="3500" dirty="0" smtClean="0">
                <a:solidFill>
                  <a:schemeClr val="bg1"/>
                </a:solidFill>
                <a:latin typeface="Corbel" panose="020B0503020204020204" pitchFamily="34" charset="0"/>
              </a:rPr>
              <a:t>procjena potencijala </a:t>
            </a:r>
          </a:p>
          <a:p>
            <a:pPr algn="l"/>
            <a:endParaRPr lang="hr-HR" sz="350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457200" indent="-457200" algn="l">
              <a:buFontTx/>
              <a:buChar char="-"/>
            </a:pPr>
            <a:endParaRPr lang="hr-HR" sz="350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457200" indent="-457200" algn="l">
              <a:buFontTx/>
              <a:buChar char="-"/>
            </a:pPr>
            <a:endParaRPr lang="hr-HR" sz="350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457200" indent="-457200" algn="l">
              <a:buFontTx/>
              <a:buChar char="-"/>
            </a:pPr>
            <a:endParaRPr lang="hr-HR" sz="35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0" y="6597072"/>
            <a:ext cx="9144000" cy="260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000" dirty="0" smtClean="0">
                <a:solidFill>
                  <a:schemeClr val="bg1"/>
                </a:solidFill>
                <a:latin typeface="Corbel" panose="020B0503020204020204" pitchFamily="34" charset="0"/>
              </a:rPr>
              <a:t>by </a:t>
            </a:r>
            <a:r>
              <a:rPr lang="hr-HR" sz="1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VMP Design®</a:t>
            </a:r>
            <a:endParaRPr lang="hr-HR" sz="10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2050" name="Picture 2" descr="C:\Users\VMP Design\Documents\MY DESKTOP\Murter fotogalerija prije - poslije\1. ruina - prij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3888432" cy="223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467544" y="908720"/>
            <a:ext cx="8280920" cy="720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3500" dirty="0" smtClean="0">
                <a:solidFill>
                  <a:schemeClr val="bg1"/>
                </a:solidFill>
                <a:latin typeface="Corbel" panose="020B0503020204020204" pitchFamily="34" charset="0"/>
              </a:rPr>
              <a:t>Fokus na objekte koji na prvi pogled imaju slabi potencijal</a:t>
            </a:r>
          </a:p>
          <a:p>
            <a:pPr algn="l"/>
            <a:endParaRPr lang="hr-HR" sz="350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2053" name="Picture 5" descr="C:\Users\VMP Design\Desktop\LEVADE\livade - ruina 6-20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49080"/>
            <a:ext cx="3888432" cy="224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3419872" y="1556792"/>
            <a:ext cx="1008112" cy="3918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1800" dirty="0">
                <a:solidFill>
                  <a:schemeClr val="tx1"/>
                </a:solidFill>
                <a:latin typeface="Corbel" panose="020B0503020204020204" pitchFamily="34" charset="0"/>
              </a:rPr>
              <a:t>o</a:t>
            </a:r>
            <a:r>
              <a:rPr lang="hr-HR" sz="1800" dirty="0" smtClean="0">
                <a:solidFill>
                  <a:schemeClr val="tx1"/>
                </a:solidFill>
                <a:latin typeface="Corbel" panose="020B0503020204020204" pitchFamily="34" charset="0"/>
              </a:rPr>
              <a:t>bjekt 1</a:t>
            </a:r>
          </a:p>
          <a:p>
            <a:pPr marL="457200" indent="-457200" algn="l">
              <a:buFontTx/>
              <a:buChar char="-"/>
            </a:pPr>
            <a:endParaRPr lang="hr-HR" sz="35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3347864" y="4077072"/>
            <a:ext cx="1008112" cy="3918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1800" dirty="0">
                <a:solidFill>
                  <a:schemeClr val="tx1"/>
                </a:solidFill>
                <a:latin typeface="Corbel" panose="020B0503020204020204" pitchFamily="34" charset="0"/>
              </a:rPr>
              <a:t>o</a:t>
            </a:r>
            <a:r>
              <a:rPr lang="hr-HR" sz="1800" dirty="0" smtClean="0">
                <a:solidFill>
                  <a:schemeClr val="tx1"/>
                </a:solidFill>
                <a:latin typeface="Corbel" panose="020B0503020204020204" pitchFamily="34" charset="0"/>
              </a:rPr>
              <a:t>bjekt 3</a:t>
            </a:r>
          </a:p>
          <a:p>
            <a:pPr marL="457200" indent="-457200" algn="l">
              <a:buFontTx/>
              <a:buChar char="-"/>
            </a:pPr>
            <a:endParaRPr lang="hr-HR" sz="35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5004048" y="1556792"/>
            <a:ext cx="1008112" cy="3918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1800" dirty="0">
                <a:solidFill>
                  <a:schemeClr val="tx1"/>
                </a:solidFill>
                <a:latin typeface="Corbel" panose="020B0503020204020204" pitchFamily="34" charset="0"/>
              </a:rPr>
              <a:t>o</a:t>
            </a:r>
            <a:r>
              <a:rPr lang="hr-HR" sz="1800" dirty="0" smtClean="0">
                <a:solidFill>
                  <a:schemeClr val="tx1"/>
                </a:solidFill>
                <a:latin typeface="Corbel" panose="020B0503020204020204" pitchFamily="34" charset="0"/>
              </a:rPr>
              <a:t>bjekt 2</a:t>
            </a:r>
          </a:p>
          <a:p>
            <a:pPr marL="457200" indent="-457200" algn="l">
              <a:buFontTx/>
              <a:buChar char="-"/>
            </a:pPr>
            <a:endParaRPr lang="hr-HR" sz="35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93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79512" y="116632"/>
            <a:ext cx="8784976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Tx/>
              <a:buChar char="-"/>
            </a:pPr>
            <a:r>
              <a:rPr lang="hr-HR" sz="3500" dirty="0" smtClean="0">
                <a:solidFill>
                  <a:schemeClr val="bg1"/>
                </a:solidFill>
                <a:latin typeface="Corbel" panose="020B0503020204020204" pitchFamily="34" charset="0"/>
              </a:rPr>
              <a:t>procjena potencijala – objekt 1 </a:t>
            </a:r>
          </a:p>
          <a:p>
            <a:pPr algn="l"/>
            <a:endParaRPr lang="hr-HR" sz="350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457200" indent="-457200" algn="l">
              <a:buFontTx/>
              <a:buChar char="-"/>
            </a:pPr>
            <a:endParaRPr lang="hr-HR" sz="350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457200" indent="-457200" algn="l">
              <a:buFontTx/>
              <a:buChar char="-"/>
            </a:pPr>
            <a:endParaRPr lang="hr-HR" sz="350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457200" indent="-457200" algn="l">
              <a:buFontTx/>
              <a:buChar char="-"/>
            </a:pPr>
            <a:endParaRPr lang="hr-HR" sz="35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0" y="6597072"/>
            <a:ext cx="9144000" cy="260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000" dirty="0" smtClean="0">
                <a:solidFill>
                  <a:schemeClr val="bg1"/>
                </a:solidFill>
                <a:latin typeface="Corbel" panose="020B0503020204020204" pitchFamily="34" charset="0"/>
              </a:rPr>
              <a:t>by </a:t>
            </a:r>
            <a:r>
              <a:rPr lang="hr-HR" sz="1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VMP Design®</a:t>
            </a:r>
            <a:endParaRPr lang="hr-HR" sz="10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2050" name="Picture 2" descr="C:\Users\VMP Design\Documents\MY DESKTOP\Murter fotogalerija prije - poslije\1. ruina - prij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3363879" cy="223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323528" y="3501008"/>
            <a:ext cx="4032448" cy="2808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3500" dirty="0" smtClean="0">
                <a:solidFill>
                  <a:schemeClr val="bg1"/>
                </a:solidFill>
                <a:latin typeface="Corbel" panose="020B0503020204020204" pitchFamily="34" charset="0"/>
              </a:rPr>
              <a:t>Nedostaci:</a:t>
            </a:r>
          </a:p>
          <a:p>
            <a:pPr marL="457200" indent="-457200" algn="l">
              <a:buFontTx/>
              <a:buChar char="-"/>
            </a:pPr>
            <a:r>
              <a:rPr lang="hr-HR" sz="3500" dirty="0" smtClean="0">
                <a:solidFill>
                  <a:schemeClr val="bg1"/>
                </a:solidFill>
                <a:latin typeface="Corbel" panose="020B0503020204020204" pitchFamily="34" charset="0"/>
              </a:rPr>
              <a:t>objekt u nizu,</a:t>
            </a:r>
          </a:p>
          <a:p>
            <a:pPr marL="457200" indent="-457200" algn="l">
              <a:buFontTx/>
              <a:buChar char="-"/>
            </a:pPr>
            <a:r>
              <a:rPr lang="hr-HR" sz="3500" dirty="0">
                <a:solidFill>
                  <a:schemeClr val="bg1"/>
                </a:solidFill>
                <a:latin typeface="Corbel" panose="020B0503020204020204" pitchFamily="34" charset="0"/>
              </a:rPr>
              <a:t>o</a:t>
            </a:r>
            <a:r>
              <a:rPr lang="hr-HR" sz="3500" dirty="0" smtClean="0">
                <a:solidFill>
                  <a:schemeClr val="bg1"/>
                </a:solidFill>
                <a:latin typeface="Corbel" panose="020B0503020204020204" pitchFamily="34" charset="0"/>
              </a:rPr>
              <a:t>bjekt uz cestu </a:t>
            </a:r>
          </a:p>
          <a:p>
            <a:pPr algn="l"/>
            <a:endParaRPr lang="hr-HR" sz="350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4716016" y="3501008"/>
            <a:ext cx="4032448" cy="28083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3500" dirty="0" smtClean="0">
                <a:solidFill>
                  <a:schemeClr val="bg1"/>
                </a:solidFill>
                <a:latin typeface="Corbel" panose="020B0503020204020204" pitchFamily="34" charset="0"/>
              </a:rPr>
              <a:t>Prednosti:</a:t>
            </a:r>
          </a:p>
          <a:p>
            <a:pPr marL="457200" indent="-457200" algn="l">
              <a:buFontTx/>
              <a:buChar char="-"/>
            </a:pPr>
            <a:r>
              <a:rPr lang="hr-HR" sz="3500" dirty="0" smtClean="0">
                <a:solidFill>
                  <a:schemeClr val="bg1"/>
                </a:solidFill>
                <a:latin typeface="Corbel" panose="020B0503020204020204" pitchFamily="34" charset="0"/>
              </a:rPr>
              <a:t>objekt u povijesnoj jezgri starog mjesta,</a:t>
            </a:r>
          </a:p>
          <a:p>
            <a:pPr marL="457200" indent="-457200" algn="l">
              <a:buFontTx/>
              <a:buChar char="-"/>
            </a:pPr>
            <a:r>
              <a:rPr lang="hr-HR" sz="3500" dirty="0" smtClean="0">
                <a:solidFill>
                  <a:schemeClr val="bg1"/>
                </a:solidFill>
                <a:latin typeface="Corbel" panose="020B0503020204020204" pitchFamily="34" charset="0"/>
              </a:rPr>
              <a:t>terasa sa pogledom  </a:t>
            </a:r>
          </a:p>
          <a:p>
            <a:pPr algn="l"/>
            <a:endParaRPr lang="hr-HR" sz="350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32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chemeClr val="bg1"/>
              </a:solidFill>
            </a:endParaRPr>
          </a:p>
        </p:txBody>
      </p:sp>
      <p:pic>
        <p:nvPicPr>
          <p:cNvPr id="10" name="Picture 4" descr="C:\Users\VMP Design\Desktop\VMP DESIGN - REKONSTRUKCIJE I PROJEKTI 2013-2014\VMP DESIGN RUINE - KATALOG I PRIJE I POSLIJE\BETINA\prije rekonstrukcije (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1" y="985938"/>
            <a:ext cx="3486938" cy="223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179512" y="116632"/>
            <a:ext cx="8784976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Tx/>
              <a:buChar char="-"/>
            </a:pPr>
            <a:r>
              <a:rPr lang="hr-HR" sz="3500" dirty="0" smtClean="0">
                <a:solidFill>
                  <a:schemeClr val="bg1"/>
                </a:solidFill>
                <a:latin typeface="Corbel" panose="020B0503020204020204" pitchFamily="34" charset="0"/>
              </a:rPr>
              <a:t>procjena potencijala – objekt 2 </a:t>
            </a:r>
          </a:p>
          <a:p>
            <a:pPr algn="l"/>
            <a:endParaRPr lang="hr-HR" sz="350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457200" indent="-457200" algn="l">
              <a:buFontTx/>
              <a:buChar char="-"/>
            </a:pPr>
            <a:endParaRPr lang="hr-HR" sz="350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457200" indent="-457200" algn="l">
              <a:buFontTx/>
              <a:buChar char="-"/>
            </a:pPr>
            <a:endParaRPr lang="hr-HR" sz="350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457200" indent="-457200" algn="l">
              <a:buFontTx/>
              <a:buChar char="-"/>
            </a:pPr>
            <a:endParaRPr lang="hr-HR" sz="35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0" y="6597072"/>
            <a:ext cx="9144000" cy="260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000" dirty="0" smtClean="0">
                <a:solidFill>
                  <a:schemeClr val="bg1"/>
                </a:solidFill>
                <a:latin typeface="Corbel" panose="020B0503020204020204" pitchFamily="34" charset="0"/>
              </a:rPr>
              <a:t>by </a:t>
            </a:r>
            <a:r>
              <a:rPr lang="hr-HR" sz="1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VMP Design®</a:t>
            </a:r>
            <a:endParaRPr lang="hr-HR" sz="10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23528" y="3501008"/>
            <a:ext cx="4032448" cy="28083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3500" dirty="0" smtClean="0">
                <a:solidFill>
                  <a:schemeClr val="bg1"/>
                </a:solidFill>
                <a:latin typeface="Corbel" panose="020B0503020204020204" pitchFamily="34" charset="0"/>
              </a:rPr>
              <a:t>Nedostaci:</a:t>
            </a:r>
          </a:p>
          <a:p>
            <a:pPr marL="457200" indent="-457200" algn="l">
              <a:buFontTx/>
              <a:buChar char="-"/>
            </a:pPr>
            <a:r>
              <a:rPr lang="hr-HR" sz="3500" dirty="0" smtClean="0">
                <a:solidFill>
                  <a:schemeClr val="bg1"/>
                </a:solidFill>
                <a:latin typeface="Corbel" panose="020B0503020204020204" pitchFamily="34" charset="0"/>
              </a:rPr>
              <a:t>dvojni objekt,</a:t>
            </a:r>
          </a:p>
          <a:p>
            <a:pPr marL="457200" indent="-457200" algn="l">
              <a:buFontTx/>
              <a:buChar char="-"/>
            </a:pPr>
            <a:r>
              <a:rPr lang="hr-HR" sz="3500" dirty="0" smtClean="0">
                <a:solidFill>
                  <a:schemeClr val="bg1"/>
                </a:solidFill>
                <a:latin typeface="Corbel" panose="020B0503020204020204" pitchFamily="34" charset="0"/>
              </a:rPr>
              <a:t>otežani pristup objektu</a:t>
            </a:r>
          </a:p>
          <a:p>
            <a:pPr marL="457200" indent="-457200" algn="l">
              <a:buFontTx/>
              <a:buChar char="-"/>
            </a:pPr>
            <a:r>
              <a:rPr lang="hr-HR" sz="3500" dirty="0">
                <a:solidFill>
                  <a:schemeClr val="bg1"/>
                </a:solidFill>
                <a:latin typeface="Corbel" panose="020B0503020204020204" pitchFamily="34" charset="0"/>
              </a:rPr>
              <a:t>n</a:t>
            </a:r>
            <a:r>
              <a:rPr lang="hr-HR" sz="3500" dirty="0" smtClean="0">
                <a:solidFill>
                  <a:schemeClr val="bg1"/>
                </a:solidFill>
                <a:latin typeface="Corbel" panose="020B0503020204020204" pitchFamily="34" charset="0"/>
              </a:rPr>
              <a:t>euređeno okruženje   </a:t>
            </a:r>
          </a:p>
          <a:p>
            <a:pPr algn="l"/>
            <a:endParaRPr lang="hr-HR" sz="350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4716016" y="3501008"/>
            <a:ext cx="4032448" cy="280831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3500" dirty="0" smtClean="0">
                <a:solidFill>
                  <a:schemeClr val="bg1"/>
                </a:solidFill>
                <a:latin typeface="Corbel" panose="020B0503020204020204" pitchFamily="34" charset="0"/>
              </a:rPr>
              <a:t>Prednosti:</a:t>
            </a:r>
          </a:p>
          <a:p>
            <a:pPr marL="457200" indent="-457200" algn="l">
              <a:buFontTx/>
              <a:buChar char="-"/>
            </a:pPr>
            <a:r>
              <a:rPr lang="hr-HR" sz="3500" dirty="0" smtClean="0">
                <a:solidFill>
                  <a:schemeClr val="bg1"/>
                </a:solidFill>
                <a:latin typeface="Corbel" panose="020B0503020204020204" pitchFamily="34" charset="0"/>
              </a:rPr>
              <a:t>objekt u povijesnoj jezgri starog mjesta (poluotok),</a:t>
            </a:r>
          </a:p>
          <a:p>
            <a:pPr marL="457200" indent="-457200" algn="l">
              <a:buFontTx/>
              <a:buChar char="-"/>
            </a:pPr>
            <a:r>
              <a:rPr lang="hr-HR" sz="3500" dirty="0">
                <a:solidFill>
                  <a:schemeClr val="bg1"/>
                </a:solidFill>
                <a:latin typeface="Corbel" panose="020B0503020204020204" pitchFamily="34" charset="0"/>
              </a:rPr>
              <a:t>b</a:t>
            </a:r>
            <a:r>
              <a:rPr lang="hr-HR" sz="3500" dirty="0" smtClean="0">
                <a:solidFill>
                  <a:schemeClr val="bg1"/>
                </a:solidFill>
                <a:latin typeface="Corbel" panose="020B0503020204020204" pitchFamily="34" charset="0"/>
              </a:rPr>
              <a:t>lizina mora i svih sadržaja,</a:t>
            </a:r>
          </a:p>
          <a:p>
            <a:pPr marL="457200" indent="-457200" algn="l">
              <a:buFontTx/>
              <a:buChar char="-"/>
            </a:pPr>
            <a:r>
              <a:rPr lang="hr-HR" sz="3500" dirty="0">
                <a:solidFill>
                  <a:schemeClr val="bg1"/>
                </a:solidFill>
                <a:latin typeface="Corbel" panose="020B0503020204020204" pitchFamily="34" charset="0"/>
              </a:rPr>
              <a:t>p</a:t>
            </a:r>
            <a:r>
              <a:rPr lang="hr-HR" sz="3500" dirty="0" smtClean="0">
                <a:solidFill>
                  <a:schemeClr val="bg1"/>
                </a:solidFill>
                <a:latin typeface="Corbel" panose="020B0503020204020204" pitchFamily="34" charset="0"/>
              </a:rPr>
              <a:t>ogled na more sa najviše etaže</a:t>
            </a:r>
          </a:p>
          <a:p>
            <a:pPr algn="l"/>
            <a:endParaRPr lang="hr-HR" sz="350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30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79512" y="116632"/>
            <a:ext cx="8784976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Tx/>
              <a:buChar char="-"/>
            </a:pPr>
            <a:r>
              <a:rPr lang="hr-HR" sz="3500" dirty="0" smtClean="0">
                <a:solidFill>
                  <a:schemeClr val="bg1"/>
                </a:solidFill>
                <a:latin typeface="Corbel" panose="020B0503020204020204" pitchFamily="34" charset="0"/>
              </a:rPr>
              <a:t>procjena potencijala – objekt 3 </a:t>
            </a:r>
          </a:p>
          <a:p>
            <a:pPr algn="l"/>
            <a:endParaRPr lang="hr-HR" sz="350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457200" indent="-457200" algn="l">
              <a:buFontTx/>
              <a:buChar char="-"/>
            </a:pPr>
            <a:endParaRPr lang="hr-HR" sz="350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457200" indent="-457200" algn="l">
              <a:buFontTx/>
              <a:buChar char="-"/>
            </a:pPr>
            <a:endParaRPr lang="hr-HR" sz="350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457200" indent="-457200" algn="l">
              <a:buFontTx/>
              <a:buChar char="-"/>
            </a:pPr>
            <a:endParaRPr lang="hr-HR" sz="35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0" y="6597072"/>
            <a:ext cx="9144000" cy="260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000" dirty="0" smtClean="0">
                <a:solidFill>
                  <a:schemeClr val="bg1"/>
                </a:solidFill>
                <a:latin typeface="Corbel" panose="020B0503020204020204" pitchFamily="34" charset="0"/>
              </a:rPr>
              <a:t>by </a:t>
            </a:r>
            <a:r>
              <a:rPr lang="hr-HR" sz="1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VMP Design®</a:t>
            </a:r>
            <a:endParaRPr lang="hr-HR" sz="10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23528" y="3501008"/>
            <a:ext cx="4032448" cy="2808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3500" dirty="0" smtClean="0">
                <a:solidFill>
                  <a:schemeClr val="bg1"/>
                </a:solidFill>
                <a:latin typeface="Corbel" panose="020B0503020204020204" pitchFamily="34" charset="0"/>
              </a:rPr>
              <a:t>Nedostaci:</a:t>
            </a:r>
          </a:p>
          <a:p>
            <a:pPr marL="457200" indent="-457200" algn="l">
              <a:buFontTx/>
              <a:buChar char="-"/>
            </a:pPr>
            <a:r>
              <a:rPr lang="hr-HR" sz="3500" dirty="0" smtClean="0">
                <a:solidFill>
                  <a:schemeClr val="bg1"/>
                </a:solidFill>
                <a:latin typeface="Corbel" panose="020B0503020204020204" pitchFamily="34" charset="0"/>
              </a:rPr>
              <a:t>objekt uz glavnu cestu,</a:t>
            </a:r>
          </a:p>
          <a:p>
            <a:pPr marL="457200" indent="-457200" algn="l">
              <a:buFontTx/>
              <a:buChar char="-"/>
            </a:pPr>
            <a:r>
              <a:rPr lang="hr-HR" sz="3500" dirty="0">
                <a:solidFill>
                  <a:schemeClr val="bg1"/>
                </a:solidFill>
                <a:latin typeface="Corbel" panose="020B0503020204020204" pitchFamily="34" charset="0"/>
              </a:rPr>
              <a:t>v</a:t>
            </a:r>
            <a:r>
              <a:rPr lang="hr-HR" sz="3500" dirty="0" smtClean="0">
                <a:solidFill>
                  <a:schemeClr val="bg1"/>
                </a:solidFill>
                <a:latin typeface="Corbel" panose="020B0503020204020204" pitchFamily="34" charset="0"/>
              </a:rPr>
              <a:t>eličina objekta</a:t>
            </a:r>
          </a:p>
          <a:p>
            <a:pPr marL="457200" indent="-457200" algn="l">
              <a:buFontTx/>
              <a:buChar char="-"/>
            </a:pPr>
            <a:endParaRPr lang="hr-HR" sz="350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l"/>
            <a:endParaRPr lang="hr-HR" sz="350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4716016" y="3501008"/>
            <a:ext cx="4032448" cy="280831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3500" dirty="0" smtClean="0">
                <a:solidFill>
                  <a:schemeClr val="bg1"/>
                </a:solidFill>
                <a:latin typeface="Corbel" panose="020B0503020204020204" pitchFamily="34" charset="0"/>
              </a:rPr>
              <a:t>Prednosti:</a:t>
            </a:r>
          </a:p>
          <a:p>
            <a:pPr marL="457200" indent="-457200" algn="l">
              <a:buFontTx/>
              <a:buChar char="-"/>
            </a:pPr>
            <a:r>
              <a:rPr lang="hr-HR" sz="3500" dirty="0" smtClean="0">
                <a:solidFill>
                  <a:schemeClr val="bg1"/>
                </a:solidFill>
                <a:latin typeface="Corbel" panose="020B0503020204020204" pitchFamily="34" charset="0"/>
              </a:rPr>
              <a:t>samostojeći objekt sa okućnicom, priroda,</a:t>
            </a:r>
          </a:p>
          <a:p>
            <a:pPr marL="457200" indent="-457200" algn="l">
              <a:buFontTx/>
              <a:buChar char="-"/>
            </a:pPr>
            <a:r>
              <a:rPr lang="hr-HR" sz="3500" dirty="0" smtClean="0">
                <a:solidFill>
                  <a:schemeClr val="bg1"/>
                </a:solidFill>
                <a:latin typeface="Corbel" panose="020B0503020204020204" pitchFamily="34" charset="0"/>
              </a:rPr>
              <a:t>lokacija objekta u mjestu koje je svjetski poznata gourmet destinacija,</a:t>
            </a:r>
          </a:p>
          <a:p>
            <a:pPr marL="457200" indent="-457200" algn="l">
              <a:buFontTx/>
              <a:buChar char="-"/>
            </a:pPr>
            <a:r>
              <a:rPr lang="hr-HR" sz="3500" dirty="0" smtClean="0">
                <a:solidFill>
                  <a:schemeClr val="bg1"/>
                </a:solidFill>
                <a:latin typeface="Corbel" panose="020B0503020204020204" pitchFamily="34" charset="0"/>
              </a:rPr>
              <a:t>blizina i pogled na gradić koji je svjetski poznata turistička destinacija  </a:t>
            </a:r>
          </a:p>
          <a:p>
            <a:pPr algn="l"/>
            <a:endParaRPr lang="hr-HR" sz="350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9" name="Picture 5" descr="C:\Users\VMP Design\Desktop\LEVADE\livade - ruina 6-2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72262"/>
            <a:ext cx="3634181" cy="224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39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79512" y="116632"/>
            <a:ext cx="8784976" cy="62646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Tx/>
              <a:buChar char="-"/>
            </a:pPr>
            <a:r>
              <a:rPr lang="hr-HR" sz="3500" u="sng" dirty="0">
                <a:solidFill>
                  <a:schemeClr val="bg1"/>
                </a:solidFill>
                <a:latin typeface="Corbel" panose="020B0503020204020204" pitchFamily="34" charset="0"/>
              </a:rPr>
              <a:t>pristup restauraciji </a:t>
            </a:r>
            <a:r>
              <a:rPr lang="hr-HR" sz="3500" dirty="0">
                <a:solidFill>
                  <a:schemeClr val="bg1"/>
                </a:solidFill>
                <a:latin typeface="Corbel" panose="020B0503020204020204" pitchFamily="34" charset="0"/>
              </a:rPr>
              <a:t>– izvana poštuj arhitektonsku baštinu, a iznutra standarde vremena u kojem djeluješ... </a:t>
            </a:r>
          </a:p>
          <a:p>
            <a:pPr algn="l"/>
            <a:endParaRPr lang="hr-HR" sz="350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l"/>
            <a:r>
              <a:rPr lang="hr-HR" sz="3500" dirty="0" smtClean="0">
                <a:solidFill>
                  <a:schemeClr val="bg1"/>
                </a:solidFill>
                <a:latin typeface="Corbel" panose="020B0503020204020204" pitchFamily="34" charset="0"/>
              </a:rPr>
              <a:t>Svjedoci smo nebrojenih primjera devastacije prostora i arhitektonske baštine...</a:t>
            </a:r>
          </a:p>
          <a:p>
            <a:pPr algn="l"/>
            <a:r>
              <a:rPr lang="hr-HR" sz="3500" dirty="0" smtClean="0">
                <a:solidFill>
                  <a:schemeClr val="bg1"/>
                </a:solidFill>
                <a:latin typeface="Corbel" panose="020B0503020204020204" pitchFamily="34" charset="0"/>
              </a:rPr>
              <a:t>Najatraktivnije i najposjećenije turističke destinacije su upravo one koje su očuvale svoju arhitektonsku baštinu.</a:t>
            </a:r>
          </a:p>
          <a:p>
            <a:pPr algn="l"/>
            <a:endParaRPr lang="hr-HR" sz="350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l"/>
            <a:r>
              <a:rPr lang="hr-HR" sz="3500" dirty="0" smtClean="0">
                <a:solidFill>
                  <a:schemeClr val="bg1"/>
                </a:solidFill>
                <a:latin typeface="Corbel" panose="020B0503020204020204" pitchFamily="34" charset="0"/>
              </a:rPr>
              <a:t>Pametnim i profesionalnim pristupom se svakoj tradicijskoj kamenoj kući mogu ugraditi standardi današnjeg življenja, a da se ne mijenjaju njeni gabariti.</a:t>
            </a:r>
          </a:p>
          <a:p>
            <a:pPr algn="l"/>
            <a:endParaRPr lang="hr-HR" sz="350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457200" indent="-457200" algn="l">
              <a:buFontTx/>
              <a:buChar char="-"/>
            </a:pPr>
            <a:endParaRPr lang="hr-HR" sz="35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0" y="6597072"/>
            <a:ext cx="9144000" cy="260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000" dirty="0" smtClean="0">
                <a:solidFill>
                  <a:schemeClr val="bg1"/>
                </a:solidFill>
                <a:latin typeface="Corbel" panose="020B0503020204020204" pitchFamily="34" charset="0"/>
              </a:rPr>
              <a:t>by </a:t>
            </a:r>
            <a:r>
              <a:rPr lang="hr-HR" sz="1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VMP Design®</a:t>
            </a:r>
            <a:endParaRPr lang="hr-HR" sz="10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93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79512" y="116632"/>
            <a:ext cx="8784976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Tx/>
              <a:buChar char="-"/>
            </a:pPr>
            <a:r>
              <a:rPr lang="hr-HR" sz="3500" dirty="0">
                <a:solidFill>
                  <a:schemeClr val="bg1"/>
                </a:solidFill>
                <a:latin typeface="Corbel" panose="020B0503020204020204" pitchFamily="34" charset="0"/>
              </a:rPr>
              <a:t>p</a:t>
            </a:r>
            <a:r>
              <a:rPr lang="hr-HR" sz="3500" dirty="0" smtClean="0">
                <a:solidFill>
                  <a:schemeClr val="bg1"/>
                </a:solidFill>
                <a:latin typeface="Corbel" panose="020B0503020204020204" pitchFamily="34" charset="0"/>
              </a:rPr>
              <a:t>ristup restauraciji – objekt 1 </a:t>
            </a:r>
          </a:p>
          <a:p>
            <a:pPr algn="l"/>
            <a:endParaRPr lang="hr-HR" sz="350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457200" indent="-457200" algn="l">
              <a:buFontTx/>
              <a:buChar char="-"/>
            </a:pPr>
            <a:endParaRPr lang="hr-HR" sz="350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457200" indent="-457200" algn="l">
              <a:buFontTx/>
              <a:buChar char="-"/>
            </a:pPr>
            <a:endParaRPr lang="hr-HR" sz="350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457200" indent="-457200" algn="l">
              <a:buFontTx/>
              <a:buChar char="-"/>
            </a:pPr>
            <a:endParaRPr lang="hr-HR" sz="35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0" y="6597072"/>
            <a:ext cx="9144000" cy="260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000" dirty="0" smtClean="0">
                <a:solidFill>
                  <a:schemeClr val="bg1"/>
                </a:solidFill>
                <a:latin typeface="Corbel" panose="020B0503020204020204" pitchFamily="34" charset="0"/>
              </a:rPr>
              <a:t>by </a:t>
            </a:r>
            <a:r>
              <a:rPr lang="hr-HR" sz="1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VMP Design®</a:t>
            </a:r>
            <a:endParaRPr lang="hr-HR" sz="10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2050" name="Picture 2" descr="C:\Users\VMP Design\Documents\MY DESKTOP\Murter fotogalerija prije - poslije\1. ruina - prije.jpg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77032"/>
            <a:ext cx="3420000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335427" y="836712"/>
            <a:ext cx="1356253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500" dirty="0">
                <a:solidFill>
                  <a:schemeClr val="bg1"/>
                </a:solidFill>
                <a:latin typeface="Corbel" panose="020B0503020204020204" pitchFamily="34" charset="0"/>
              </a:rPr>
              <a:t>p</a:t>
            </a:r>
            <a:r>
              <a:rPr lang="hr-HR" sz="2500" dirty="0" smtClean="0">
                <a:solidFill>
                  <a:schemeClr val="bg1"/>
                </a:solidFill>
                <a:latin typeface="Corbel" panose="020B0503020204020204" pitchFamily="34" charset="0"/>
              </a:rPr>
              <a:t>rije: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4716016" y="836712"/>
            <a:ext cx="1656184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500" dirty="0">
                <a:solidFill>
                  <a:schemeClr val="bg1"/>
                </a:solidFill>
                <a:latin typeface="Corbel" panose="020B0503020204020204" pitchFamily="34" charset="0"/>
              </a:rPr>
              <a:t>p</a:t>
            </a:r>
            <a:r>
              <a:rPr lang="hr-HR" sz="2500" dirty="0" smtClean="0">
                <a:solidFill>
                  <a:schemeClr val="bg1"/>
                </a:solidFill>
                <a:latin typeface="Corbel" panose="020B0503020204020204" pitchFamily="34" charset="0"/>
              </a:rPr>
              <a:t>oslije:</a:t>
            </a:r>
          </a:p>
        </p:txBody>
      </p:sp>
      <p:pic>
        <p:nvPicPr>
          <p:cNvPr id="1026" name="Picture 2" descr="C:\Users\VMP Design\Desktop\VMP DESIGN - REKONSTRUKCIJE I PROJEKTI 2013-2014\VMP DESIGN RUINE - KATALOG I PRIJE I POSLIJE\STARO SELO\ vmp design2 - 1. ruina - poslije rekonstrukcije (1).jp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416" y="1340768"/>
            <a:ext cx="3420000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VMP Design\Desktop\VMP DESIGN - REKONSTRUKCIJE I PROJEKTI 2013-2014\Colledani i VMP Design WEB 2014\murter foto za web\vmp design2 - 1. ruina - prije rekonstrukcije (4).jpg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69320"/>
            <a:ext cx="3420000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VMP Design\Documents\MY DESKTOP\WOLFGANG STOTZEL - MURTER\MURTER 5mj2013\IMG_0465.JPG"/>
          <p:cNvPicPr>
            <a:picLocks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3"/>
          <a:stretch/>
        </p:blipFill>
        <p:spPr bwMode="auto">
          <a:xfrm>
            <a:off x="4896416" y="3969320"/>
            <a:ext cx="3420000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55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1784</TotalTime>
  <Words>661</Words>
  <Application>Microsoft Office PowerPoint</Application>
  <PresentationFormat>On-screen Show (4:3)</PresentationFormat>
  <Paragraphs>153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VMP Design</dc:creator>
  <cp:lastModifiedBy>VMP Design</cp:lastModifiedBy>
  <cp:revision>47</cp:revision>
  <dcterms:created xsi:type="dcterms:W3CDTF">2015-10-30T15:45:37Z</dcterms:created>
  <dcterms:modified xsi:type="dcterms:W3CDTF">2015-11-17T20:46:31Z</dcterms:modified>
</cp:coreProperties>
</file>